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6" r:id="rId3"/>
    <p:sldId id="307" r:id="rId4"/>
    <p:sldId id="257" r:id="rId5"/>
    <p:sldId id="305" r:id="rId6"/>
    <p:sldId id="308" r:id="rId7"/>
    <p:sldId id="318" r:id="rId8"/>
    <p:sldId id="258" r:id="rId9"/>
    <p:sldId id="259" r:id="rId10"/>
    <p:sldId id="260" r:id="rId11"/>
    <p:sldId id="261" r:id="rId12"/>
    <p:sldId id="309" r:id="rId13"/>
    <p:sldId id="262" r:id="rId14"/>
    <p:sldId id="263" r:id="rId15"/>
    <p:sldId id="265" r:id="rId16"/>
    <p:sldId id="325" r:id="rId17"/>
    <p:sldId id="264" r:id="rId18"/>
    <p:sldId id="266" r:id="rId19"/>
    <p:sldId id="310" r:id="rId20"/>
    <p:sldId id="270" r:id="rId21"/>
    <p:sldId id="319" r:id="rId22"/>
    <p:sldId id="321" r:id="rId23"/>
    <p:sldId id="272" r:id="rId24"/>
    <p:sldId id="311" r:id="rId25"/>
    <p:sldId id="312" r:id="rId26"/>
    <p:sldId id="274" r:id="rId27"/>
    <p:sldId id="275" r:id="rId28"/>
    <p:sldId id="276" r:id="rId29"/>
    <p:sldId id="324" r:id="rId30"/>
    <p:sldId id="277" r:id="rId31"/>
    <p:sldId id="273" r:id="rId32"/>
    <p:sldId id="278" r:id="rId33"/>
    <p:sldId id="279" r:id="rId34"/>
    <p:sldId id="280" r:id="rId35"/>
    <p:sldId id="320" r:id="rId36"/>
    <p:sldId id="281" r:id="rId37"/>
    <p:sldId id="282" r:id="rId38"/>
    <p:sldId id="313" r:id="rId39"/>
    <p:sldId id="283" r:id="rId40"/>
    <p:sldId id="284" r:id="rId41"/>
    <p:sldId id="326" r:id="rId42"/>
    <p:sldId id="285" r:id="rId43"/>
    <p:sldId id="286" r:id="rId44"/>
    <p:sldId id="314" r:id="rId45"/>
    <p:sldId id="287" r:id="rId46"/>
    <p:sldId id="288" r:id="rId47"/>
    <p:sldId id="289" r:id="rId48"/>
    <p:sldId id="290" r:id="rId49"/>
    <p:sldId id="291" r:id="rId50"/>
    <p:sldId id="322" r:id="rId51"/>
    <p:sldId id="292" r:id="rId52"/>
    <p:sldId id="315" r:id="rId53"/>
    <p:sldId id="293" r:id="rId54"/>
    <p:sldId id="294" r:id="rId55"/>
    <p:sldId id="295" r:id="rId56"/>
    <p:sldId id="296" r:id="rId57"/>
    <p:sldId id="297" r:id="rId58"/>
    <p:sldId id="316" r:id="rId59"/>
    <p:sldId id="298" r:id="rId60"/>
    <p:sldId id="299" r:id="rId61"/>
    <p:sldId id="300" r:id="rId62"/>
    <p:sldId id="301" r:id="rId63"/>
    <p:sldId id="302" r:id="rId64"/>
    <p:sldId id="317" r:id="rId65"/>
    <p:sldId id="303" r:id="rId66"/>
    <p:sldId id="304" r:id="rId67"/>
    <p:sldId id="323"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mtdsalestraining.com/"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5F0558D-77A7-4EBB-A28C-CC22B198C17C}" type="datetimeFigureOut">
              <a:rPr lang="en-GB" smtClean="0"/>
              <a:t>21/01/2019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6C5870-6048-4E39-B9C2-1006F943D97D}" type="slidenum">
              <a:rPr lang="en-GB" smtClean="0"/>
              <a:t>‹#›</a:t>
            </a:fld>
            <a:endParaRPr lang="en-GB"/>
          </a:p>
        </p:txBody>
      </p:sp>
    </p:spTree>
    <p:extLst>
      <p:ext uri="{BB962C8B-B14F-4D97-AF65-F5344CB8AC3E}">
        <p14:creationId xmlns:p14="http://schemas.microsoft.com/office/powerpoint/2010/main" val="1586501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F0558D-77A7-4EBB-A28C-CC22B198C17C}" type="datetimeFigureOut">
              <a:rPr lang="en-GB" smtClean="0"/>
              <a:t>21/01/2019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6C5870-6048-4E39-B9C2-1006F943D97D}" type="slidenum">
              <a:rPr lang="en-GB" smtClean="0"/>
              <a:t>‹#›</a:t>
            </a:fld>
            <a:endParaRPr lang="en-GB"/>
          </a:p>
        </p:txBody>
      </p:sp>
    </p:spTree>
    <p:extLst>
      <p:ext uri="{BB962C8B-B14F-4D97-AF65-F5344CB8AC3E}">
        <p14:creationId xmlns:p14="http://schemas.microsoft.com/office/powerpoint/2010/main" val="513990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F0558D-77A7-4EBB-A28C-CC22B198C17C}" type="datetimeFigureOut">
              <a:rPr lang="en-GB" smtClean="0"/>
              <a:t>21/01/2019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6C5870-6048-4E39-B9C2-1006F943D97D}" type="slidenum">
              <a:rPr lang="en-GB" smtClean="0"/>
              <a:t>‹#›</a:t>
            </a:fld>
            <a:endParaRPr lang="en-GB"/>
          </a:p>
        </p:txBody>
      </p:sp>
    </p:spTree>
    <p:extLst>
      <p:ext uri="{BB962C8B-B14F-4D97-AF65-F5344CB8AC3E}">
        <p14:creationId xmlns:p14="http://schemas.microsoft.com/office/powerpoint/2010/main" val="3401147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F0558D-77A7-4EBB-A28C-CC22B198C17C}" type="datetimeFigureOut">
              <a:rPr lang="en-GB" smtClean="0"/>
              <a:t>21/01/2019</a:t>
            </a:fld>
            <a:endParaRPr lang="en-GB"/>
          </a:p>
        </p:txBody>
      </p:sp>
      <p:sp>
        <p:nvSpPr>
          <p:cNvPr id="6" name="Slide Number Placeholder 5"/>
          <p:cNvSpPr>
            <a:spLocks noGrp="1"/>
          </p:cNvSpPr>
          <p:nvPr>
            <p:ph type="sldNum" sz="quarter" idx="12"/>
          </p:nvPr>
        </p:nvSpPr>
        <p:spPr/>
        <p:txBody>
          <a:bodyPr/>
          <a:lstStyle/>
          <a:p>
            <a:fld id="{9C6C5870-6048-4E39-B9C2-1006F943D97D}" type="slidenum">
              <a:rPr lang="en-GB" smtClean="0"/>
              <a:t>‹#›</a:t>
            </a:fld>
            <a:endParaRPr lang="en-GB"/>
          </a:p>
        </p:txBody>
      </p:sp>
      <p:sp>
        <p:nvSpPr>
          <p:cNvPr id="7" name="Прямоугольник 6"/>
          <p:cNvSpPr/>
          <p:nvPr userDrawn="1"/>
        </p:nvSpPr>
        <p:spPr>
          <a:xfrm>
            <a:off x="4725881" y="6356350"/>
            <a:ext cx="2740237" cy="369332"/>
          </a:xfrm>
          <a:prstGeom prst="rect">
            <a:avLst/>
          </a:prstGeom>
        </p:spPr>
        <p:txBody>
          <a:bodyPr wrap="none">
            <a:spAutoFit/>
          </a:bodyPr>
          <a:lstStyle/>
          <a:p>
            <a:r>
              <a:rPr lang="en-GB" dirty="0" smtClean="0">
                <a:hlinkClick r:id="rId2"/>
              </a:rPr>
              <a:t>www.mtdsalestraining.com</a:t>
            </a:r>
            <a:endParaRPr lang="en-GB" dirty="0"/>
          </a:p>
        </p:txBody>
      </p:sp>
    </p:spTree>
    <p:extLst>
      <p:ext uri="{BB962C8B-B14F-4D97-AF65-F5344CB8AC3E}">
        <p14:creationId xmlns:p14="http://schemas.microsoft.com/office/powerpoint/2010/main" val="2886127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F0558D-77A7-4EBB-A28C-CC22B198C17C}" type="datetimeFigureOut">
              <a:rPr lang="en-GB" smtClean="0"/>
              <a:t>21/01/2019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6C5870-6048-4E39-B9C2-1006F943D97D}" type="slidenum">
              <a:rPr lang="en-GB" smtClean="0"/>
              <a:t>‹#›</a:t>
            </a:fld>
            <a:endParaRPr lang="en-GB"/>
          </a:p>
        </p:txBody>
      </p:sp>
    </p:spTree>
    <p:extLst>
      <p:ext uri="{BB962C8B-B14F-4D97-AF65-F5344CB8AC3E}">
        <p14:creationId xmlns:p14="http://schemas.microsoft.com/office/powerpoint/2010/main" val="3758697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5F0558D-77A7-4EBB-A28C-CC22B198C17C}" type="datetimeFigureOut">
              <a:rPr lang="en-GB" smtClean="0"/>
              <a:t>21/01/2019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6C5870-6048-4E39-B9C2-1006F943D97D}" type="slidenum">
              <a:rPr lang="en-GB" smtClean="0"/>
              <a:t>‹#›</a:t>
            </a:fld>
            <a:endParaRPr lang="en-GB"/>
          </a:p>
        </p:txBody>
      </p:sp>
    </p:spTree>
    <p:extLst>
      <p:ext uri="{BB962C8B-B14F-4D97-AF65-F5344CB8AC3E}">
        <p14:creationId xmlns:p14="http://schemas.microsoft.com/office/powerpoint/2010/main" val="168619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5F0558D-77A7-4EBB-A28C-CC22B198C17C}" type="datetimeFigureOut">
              <a:rPr lang="en-GB" smtClean="0"/>
              <a:t>21/01/2019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6C5870-6048-4E39-B9C2-1006F943D97D}" type="slidenum">
              <a:rPr lang="en-GB" smtClean="0"/>
              <a:t>‹#›</a:t>
            </a:fld>
            <a:endParaRPr lang="en-GB"/>
          </a:p>
        </p:txBody>
      </p:sp>
    </p:spTree>
    <p:extLst>
      <p:ext uri="{BB962C8B-B14F-4D97-AF65-F5344CB8AC3E}">
        <p14:creationId xmlns:p14="http://schemas.microsoft.com/office/powerpoint/2010/main" val="371433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5F0558D-77A7-4EBB-A28C-CC22B198C17C}" type="datetimeFigureOut">
              <a:rPr lang="en-GB" smtClean="0"/>
              <a:t>21/01/2019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6C5870-6048-4E39-B9C2-1006F943D97D}" type="slidenum">
              <a:rPr lang="en-GB" smtClean="0"/>
              <a:t>‹#›</a:t>
            </a:fld>
            <a:endParaRPr lang="en-GB"/>
          </a:p>
        </p:txBody>
      </p:sp>
    </p:spTree>
    <p:extLst>
      <p:ext uri="{BB962C8B-B14F-4D97-AF65-F5344CB8AC3E}">
        <p14:creationId xmlns:p14="http://schemas.microsoft.com/office/powerpoint/2010/main" val="4178683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0558D-77A7-4EBB-A28C-CC22B198C17C}" type="datetimeFigureOut">
              <a:rPr lang="en-GB" smtClean="0"/>
              <a:t>21/01/2019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6C5870-6048-4E39-B9C2-1006F943D97D}" type="slidenum">
              <a:rPr lang="en-GB" smtClean="0"/>
              <a:t>‹#›</a:t>
            </a:fld>
            <a:endParaRPr lang="en-GB"/>
          </a:p>
        </p:txBody>
      </p:sp>
    </p:spTree>
    <p:extLst>
      <p:ext uri="{BB962C8B-B14F-4D97-AF65-F5344CB8AC3E}">
        <p14:creationId xmlns:p14="http://schemas.microsoft.com/office/powerpoint/2010/main" val="1164565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F0558D-77A7-4EBB-A28C-CC22B198C17C}" type="datetimeFigureOut">
              <a:rPr lang="en-GB" smtClean="0"/>
              <a:t>21/01/2019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6C5870-6048-4E39-B9C2-1006F943D97D}" type="slidenum">
              <a:rPr lang="en-GB" smtClean="0"/>
              <a:t>‹#›</a:t>
            </a:fld>
            <a:endParaRPr lang="en-GB"/>
          </a:p>
        </p:txBody>
      </p:sp>
    </p:spTree>
    <p:extLst>
      <p:ext uri="{BB962C8B-B14F-4D97-AF65-F5344CB8AC3E}">
        <p14:creationId xmlns:p14="http://schemas.microsoft.com/office/powerpoint/2010/main" val="570361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F0558D-77A7-4EBB-A28C-CC22B198C17C}" type="datetimeFigureOut">
              <a:rPr lang="en-GB" smtClean="0"/>
              <a:t>21/01/2019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6C5870-6048-4E39-B9C2-1006F943D97D}" type="slidenum">
              <a:rPr lang="en-GB" smtClean="0"/>
              <a:t>‹#›</a:t>
            </a:fld>
            <a:endParaRPr lang="en-GB"/>
          </a:p>
        </p:txBody>
      </p:sp>
    </p:spTree>
    <p:extLst>
      <p:ext uri="{BB962C8B-B14F-4D97-AF65-F5344CB8AC3E}">
        <p14:creationId xmlns:p14="http://schemas.microsoft.com/office/powerpoint/2010/main" val="293871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mtdsalestraining.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mtdsalestraining.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0558D-77A7-4EBB-A28C-CC22B198C17C}" type="datetimeFigureOut">
              <a:rPr lang="en-GB" smtClean="0"/>
              <a:t>21/01/2019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hlinkClick r:id="rId13"/>
              </a:rPr>
              <a:t>www.mtdsalestraining.com</a:t>
            </a:r>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6C5870-6048-4E39-B9C2-1006F943D97D}" type="slidenum">
              <a:rPr lang="en-GB" smtClean="0"/>
              <a:t>‹#›</a:t>
            </a:fld>
            <a:endParaRPr lang="en-GB"/>
          </a:p>
        </p:txBody>
      </p:sp>
      <p:grpSp>
        <p:nvGrpSpPr>
          <p:cNvPr id="15" name="Группа 14"/>
          <p:cNvGrpSpPr/>
          <p:nvPr userDrawn="1"/>
        </p:nvGrpSpPr>
        <p:grpSpPr>
          <a:xfrm>
            <a:off x="10231437" y="5854701"/>
            <a:ext cx="1579563" cy="823912"/>
            <a:chOff x="1293813" y="4483101"/>
            <a:chExt cx="1579563" cy="823912"/>
          </a:xfrm>
        </p:grpSpPr>
        <p:sp>
          <p:nvSpPr>
            <p:cNvPr id="12" name="Freeform 6"/>
            <p:cNvSpPr>
              <a:spLocks noEditPoints="1"/>
            </p:cNvSpPr>
            <p:nvPr userDrawn="1"/>
          </p:nvSpPr>
          <p:spPr bwMode="auto">
            <a:xfrm>
              <a:off x="1293813" y="5183188"/>
              <a:ext cx="1450975" cy="123825"/>
            </a:xfrm>
            <a:custGeom>
              <a:avLst/>
              <a:gdLst>
                <a:gd name="T0" fmla="*/ 153 w 3657"/>
                <a:gd name="T1" fmla="*/ 171 h 309"/>
                <a:gd name="T2" fmla="*/ 35 w 3657"/>
                <a:gd name="T3" fmla="*/ 40 h 309"/>
                <a:gd name="T4" fmla="*/ 153 w 3657"/>
                <a:gd name="T5" fmla="*/ 43 h 309"/>
                <a:gd name="T6" fmla="*/ 173 w 3657"/>
                <a:gd name="T7" fmla="*/ 124 h 309"/>
                <a:gd name="T8" fmla="*/ 322 w 3657"/>
                <a:gd name="T9" fmla="*/ 223 h 309"/>
                <a:gd name="T10" fmla="*/ 247 w 3657"/>
                <a:gd name="T11" fmla="*/ 147 h 309"/>
                <a:gd name="T12" fmla="*/ 265 w 3657"/>
                <a:gd name="T13" fmla="*/ 108 h 309"/>
                <a:gd name="T14" fmla="*/ 372 w 3657"/>
                <a:gd name="T15" fmla="*/ 104 h 309"/>
                <a:gd name="T16" fmla="*/ 254 w 3657"/>
                <a:gd name="T17" fmla="*/ 177 h 309"/>
                <a:gd name="T18" fmla="*/ 462 w 3657"/>
                <a:gd name="T19" fmla="*/ 8 h 309"/>
                <a:gd name="T20" fmla="*/ 499 w 3657"/>
                <a:gd name="T21" fmla="*/ 88 h 309"/>
                <a:gd name="T22" fmla="*/ 544 w 3657"/>
                <a:gd name="T23" fmla="*/ 216 h 309"/>
                <a:gd name="T24" fmla="*/ 639 w 3657"/>
                <a:gd name="T25" fmla="*/ 185 h 309"/>
                <a:gd name="T26" fmla="*/ 701 w 3657"/>
                <a:gd name="T27" fmla="*/ 166 h 309"/>
                <a:gd name="T28" fmla="*/ 768 w 3657"/>
                <a:gd name="T29" fmla="*/ 73 h 309"/>
                <a:gd name="T30" fmla="*/ 695 w 3657"/>
                <a:gd name="T31" fmla="*/ 126 h 309"/>
                <a:gd name="T32" fmla="*/ 686 w 3657"/>
                <a:gd name="T33" fmla="*/ 244 h 309"/>
                <a:gd name="T34" fmla="*/ 1132 w 3657"/>
                <a:gd name="T35" fmla="*/ 79 h 309"/>
                <a:gd name="T36" fmla="*/ 1119 w 3657"/>
                <a:gd name="T37" fmla="*/ 151 h 309"/>
                <a:gd name="T38" fmla="*/ 1194 w 3657"/>
                <a:gd name="T39" fmla="*/ 161 h 309"/>
                <a:gd name="T40" fmla="*/ 1255 w 3657"/>
                <a:gd name="T41" fmla="*/ 95 h 309"/>
                <a:gd name="T42" fmla="*/ 1334 w 3657"/>
                <a:gd name="T43" fmla="*/ 83 h 309"/>
                <a:gd name="T44" fmla="*/ 1239 w 3657"/>
                <a:gd name="T45" fmla="*/ 171 h 309"/>
                <a:gd name="T46" fmla="*/ 1298 w 3657"/>
                <a:gd name="T47" fmla="*/ 158 h 309"/>
                <a:gd name="T48" fmla="*/ 1561 w 3657"/>
                <a:gd name="T49" fmla="*/ 67 h 309"/>
                <a:gd name="T50" fmla="*/ 1534 w 3657"/>
                <a:gd name="T51" fmla="*/ 94 h 309"/>
                <a:gd name="T52" fmla="*/ 1608 w 3657"/>
                <a:gd name="T53" fmla="*/ 241 h 309"/>
                <a:gd name="T54" fmla="*/ 1787 w 3657"/>
                <a:gd name="T55" fmla="*/ 241 h 309"/>
                <a:gd name="T56" fmla="*/ 1855 w 3657"/>
                <a:gd name="T57" fmla="*/ 250 h 309"/>
                <a:gd name="T58" fmla="*/ 1907 w 3657"/>
                <a:gd name="T59" fmla="*/ 240 h 309"/>
                <a:gd name="T60" fmla="*/ 1988 w 3657"/>
                <a:gd name="T61" fmla="*/ 273 h 309"/>
                <a:gd name="T62" fmla="*/ 1924 w 3657"/>
                <a:gd name="T63" fmla="*/ 212 h 309"/>
                <a:gd name="T64" fmla="*/ 2169 w 3657"/>
                <a:gd name="T65" fmla="*/ 162 h 309"/>
                <a:gd name="T66" fmla="*/ 2285 w 3657"/>
                <a:gd name="T67" fmla="*/ 158 h 309"/>
                <a:gd name="T68" fmla="*/ 2200 w 3657"/>
                <a:gd name="T69" fmla="*/ 12 h 309"/>
                <a:gd name="T70" fmla="*/ 2251 w 3657"/>
                <a:gd name="T71" fmla="*/ 33 h 309"/>
                <a:gd name="T72" fmla="*/ 2322 w 3657"/>
                <a:gd name="T73" fmla="*/ 155 h 309"/>
                <a:gd name="T74" fmla="*/ 2407 w 3657"/>
                <a:gd name="T75" fmla="*/ 79 h 309"/>
                <a:gd name="T76" fmla="*/ 2383 w 3657"/>
                <a:gd name="T77" fmla="*/ 231 h 309"/>
                <a:gd name="T78" fmla="*/ 2469 w 3657"/>
                <a:gd name="T79" fmla="*/ 106 h 309"/>
                <a:gd name="T80" fmla="*/ 2549 w 3657"/>
                <a:gd name="T81" fmla="*/ 231 h 309"/>
                <a:gd name="T82" fmla="*/ 2564 w 3657"/>
                <a:gd name="T83" fmla="*/ 191 h 309"/>
                <a:gd name="T84" fmla="*/ 2626 w 3657"/>
                <a:gd name="T85" fmla="*/ 94 h 309"/>
                <a:gd name="T86" fmla="*/ 2726 w 3657"/>
                <a:gd name="T87" fmla="*/ 106 h 309"/>
                <a:gd name="T88" fmla="*/ 2780 w 3657"/>
                <a:gd name="T89" fmla="*/ 96 h 309"/>
                <a:gd name="T90" fmla="*/ 2904 w 3657"/>
                <a:gd name="T91" fmla="*/ 4 h 309"/>
                <a:gd name="T92" fmla="*/ 2939 w 3657"/>
                <a:gd name="T93" fmla="*/ 225 h 309"/>
                <a:gd name="T94" fmla="*/ 3062 w 3657"/>
                <a:gd name="T95" fmla="*/ 110 h 309"/>
                <a:gd name="T96" fmla="*/ 3007 w 3657"/>
                <a:gd name="T97" fmla="*/ 67 h 309"/>
                <a:gd name="T98" fmla="*/ 3051 w 3657"/>
                <a:gd name="T99" fmla="*/ 241 h 309"/>
                <a:gd name="T100" fmla="*/ 3026 w 3657"/>
                <a:gd name="T101" fmla="*/ 209 h 309"/>
                <a:gd name="T102" fmla="*/ 3250 w 3657"/>
                <a:gd name="T103" fmla="*/ 68 h 309"/>
                <a:gd name="T104" fmla="*/ 3361 w 3657"/>
                <a:gd name="T105" fmla="*/ 179 h 309"/>
                <a:gd name="T106" fmla="*/ 3345 w 3657"/>
                <a:gd name="T107" fmla="*/ 63 h 309"/>
                <a:gd name="T108" fmla="*/ 3306 w 3657"/>
                <a:gd name="T109" fmla="*/ 112 h 309"/>
                <a:gd name="T110" fmla="*/ 3386 w 3657"/>
                <a:gd name="T111" fmla="*/ 218 h 309"/>
                <a:gd name="T112" fmla="*/ 3431 w 3657"/>
                <a:gd name="T113" fmla="*/ 223 h 309"/>
                <a:gd name="T114" fmla="*/ 3471 w 3657"/>
                <a:gd name="T115" fmla="*/ 211 h 309"/>
                <a:gd name="T116" fmla="*/ 3611 w 3657"/>
                <a:gd name="T117" fmla="*/ 179 h 309"/>
                <a:gd name="T118" fmla="*/ 3571 w 3657"/>
                <a:gd name="T119" fmla="*/ 67 h 309"/>
                <a:gd name="T120" fmla="*/ 3560 w 3657"/>
                <a:gd name="T121" fmla="*/ 105 h 309"/>
                <a:gd name="T122" fmla="*/ 3643 w 3657"/>
                <a:gd name="T123" fmla="*/ 21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57" h="309">
                  <a:moveTo>
                    <a:pt x="3" y="161"/>
                  </a:moveTo>
                  <a:lnTo>
                    <a:pt x="32" y="158"/>
                  </a:lnTo>
                  <a:lnTo>
                    <a:pt x="35" y="158"/>
                  </a:lnTo>
                  <a:lnTo>
                    <a:pt x="35" y="162"/>
                  </a:lnTo>
                  <a:lnTo>
                    <a:pt x="35" y="169"/>
                  </a:lnTo>
                  <a:lnTo>
                    <a:pt x="35" y="177"/>
                  </a:lnTo>
                  <a:lnTo>
                    <a:pt x="37" y="183"/>
                  </a:lnTo>
                  <a:lnTo>
                    <a:pt x="39" y="189"/>
                  </a:lnTo>
                  <a:lnTo>
                    <a:pt x="43" y="194"/>
                  </a:lnTo>
                  <a:lnTo>
                    <a:pt x="46" y="197"/>
                  </a:lnTo>
                  <a:lnTo>
                    <a:pt x="52" y="202"/>
                  </a:lnTo>
                  <a:lnTo>
                    <a:pt x="58" y="206"/>
                  </a:lnTo>
                  <a:lnTo>
                    <a:pt x="58" y="206"/>
                  </a:lnTo>
                  <a:lnTo>
                    <a:pt x="66" y="208"/>
                  </a:lnTo>
                  <a:lnTo>
                    <a:pt x="73" y="211"/>
                  </a:lnTo>
                  <a:lnTo>
                    <a:pt x="82" y="212"/>
                  </a:lnTo>
                  <a:lnTo>
                    <a:pt x="91" y="212"/>
                  </a:lnTo>
                  <a:lnTo>
                    <a:pt x="100" y="212"/>
                  </a:lnTo>
                  <a:lnTo>
                    <a:pt x="107" y="211"/>
                  </a:lnTo>
                  <a:lnTo>
                    <a:pt x="116" y="209"/>
                  </a:lnTo>
                  <a:lnTo>
                    <a:pt x="122" y="207"/>
                  </a:lnTo>
                  <a:lnTo>
                    <a:pt x="122" y="207"/>
                  </a:lnTo>
                  <a:lnTo>
                    <a:pt x="129" y="205"/>
                  </a:lnTo>
                  <a:lnTo>
                    <a:pt x="134" y="201"/>
                  </a:lnTo>
                  <a:lnTo>
                    <a:pt x="139" y="197"/>
                  </a:lnTo>
                  <a:lnTo>
                    <a:pt x="143" y="194"/>
                  </a:lnTo>
                  <a:lnTo>
                    <a:pt x="143" y="194"/>
                  </a:lnTo>
                  <a:lnTo>
                    <a:pt x="147" y="189"/>
                  </a:lnTo>
                  <a:lnTo>
                    <a:pt x="150" y="184"/>
                  </a:lnTo>
                  <a:lnTo>
                    <a:pt x="151" y="180"/>
                  </a:lnTo>
                  <a:lnTo>
                    <a:pt x="152" y="175"/>
                  </a:lnTo>
                  <a:lnTo>
                    <a:pt x="153" y="171"/>
                  </a:lnTo>
                  <a:lnTo>
                    <a:pt x="153" y="166"/>
                  </a:lnTo>
                  <a:lnTo>
                    <a:pt x="152" y="162"/>
                  </a:lnTo>
                  <a:lnTo>
                    <a:pt x="150" y="158"/>
                  </a:lnTo>
                  <a:lnTo>
                    <a:pt x="150" y="158"/>
                  </a:lnTo>
                  <a:lnTo>
                    <a:pt x="147" y="155"/>
                  </a:lnTo>
                  <a:lnTo>
                    <a:pt x="143" y="151"/>
                  </a:lnTo>
                  <a:lnTo>
                    <a:pt x="139" y="149"/>
                  </a:lnTo>
                  <a:lnTo>
                    <a:pt x="133" y="145"/>
                  </a:lnTo>
                  <a:lnTo>
                    <a:pt x="133" y="145"/>
                  </a:lnTo>
                  <a:lnTo>
                    <a:pt x="129" y="144"/>
                  </a:lnTo>
                  <a:lnTo>
                    <a:pt x="124" y="143"/>
                  </a:lnTo>
                  <a:lnTo>
                    <a:pt x="119" y="141"/>
                  </a:lnTo>
                  <a:lnTo>
                    <a:pt x="119" y="141"/>
                  </a:lnTo>
                  <a:lnTo>
                    <a:pt x="107" y="138"/>
                  </a:lnTo>
                  <a:lnTo>
                    <a:pt x="94" y="134"/>
                  </a:lnTo>
                  <a:lnTo>
                    <a:pt x="79" y="130"/>
                  </a:lnTo>
                  <a:lnTo>
                    <a:pt x="68" y="127"/>
                  </a:lnTo>
                  <a:lnTo>
                    <a:pt x="61" y="124"/>
                  </a:lnTo>
                  <a:lnTo>
                    <a:pt x="56" y="122"/>
                  </a:lnTo>
                  <a:lnTo>
                    <a:pt x="51" y="119"/>
                  </a:lnTo>
                  <a:lnTo>
                    <a:pt x="44" y="115"/>
                  </a:lnTo>
                  <a:lnTo>
                    <a:pt x="38" y="110"/>
                  </a:lnTo>
                  <a:lnTo>
                    <a:pt x="33" y="104"/>
                  </a:lnTo>
                  <a:lnTo>
                    <a:pt x="29" y="96"/>
                  </a:lnTo>
                  <a:lnTo>
                    <a:pt x="29" y="96"/>
                  </a:lnTo>
                  <a:lnTo>
                    <a:pt x="26" y="89"/>
                  </a:lnTo>
                  <a:lnTo>
                    <a:pt x="24" y="82"/>
                  </a:lnTo>
                  <a:lnTo>
                    <a:pt x="24" y="74"/>
                  </a:lnTo>
                  <a:lnTo>
                    <a:pt x="26" y="66"/>
                  </a:lnTo>
                  <a:lnTo>
                    <a:pt x="27" y="57"/>
                  </a:lnTo>
                  <a:lnTo>
                    <a:pt x="31" y="49"/>
                  </a:lnTo>
                  <a:lnTo>
                    <a:pt x="35" y="40"/>
                  </a:lnTo>
                  <a:lnTo>
                    <a:pt x="41" y="32"/>
                  </a:lnTo>
                  <a:lnTo>
                    <a:pt x="41" y="32"/>
                  </a:lnTo>
                  <a:lnTo>
                    <a:pt x="49" y="25"/>
                  </a:lnTo>
                  <a:lnTo>
                    <a:pt x="56" y="18"/>
                  </a:lnTo>
                  <a:lnTo>
                    <a:pt x="66" y="12"/>
                  </a:lnTo>
                  <a:lnTo>
                    <a:pt x="75" y="8"/>
                  </a:lnTo>
                  <a:lnTo>
                    <a:pt x="75" y="8"/>
                  </a:lnTo>
                  <a:lnTo>
                    <a:pt x="97" y="3"/>
                  </a:lnTo>
                  <a:lnTo>
                    <a:pt x="120" y="0"/>
                  </a:lnTo>
                  <a:lnTo>
                    <a:pt x="145" y="3"/>
                  </a:lnTo>
                  <a:lnTo>
                    <a:pt x="165" y="9"/>
                  </a:lnTo>
                  <a:lnTo>
                    <a:pt x="174" y="14"/>
                  </a:lnTo>
                  <a:lnTo>
                    <a:pt x="181" y="20"/>
                  </a:lnTo>
                  <a:lnTo>
                    <a:pt x="186" y="23"/>
                  </a:lnTo>
                  <a:lnTo>
                    <a:pt x="190" y="29"/>
                  </a:lnTo>
                  <a:lnTo>
                    <a:pt x="192" y="34"/>
                  </a:lnTo>
                  <a:lnTo>
                    <a:pt x="192" y="34"/>
                  </a:lnTo>
                  <a:lnTo>
                    <a:pt x="196" y="43"/>
                  </a:lnTo>
                  <a:lnTo>
                    <a:pt x="198" y="53"/>
                  </a:lnTo>
                  <a:lnTo>
                    <a:pt x="198" y="72"/>
                  </a:lnTo>
                  <a:lnTo>
                    <a:pt x="198" y="74"/>
                  </a:lnTo>
                  <a:lnTo>
                    <a:pt x="196" y="74"/>
                  </a:lnTo>
                  <a:lnTo>
                    <a:pt x="165" y="77"/>
                  </a:lnTo>
                  <a:lnTo>
                    <a:pt x="163" y="77"/>
                  </a:lnTo>
                  <a:lnTo>
                    <a:pt x="163" y="74"/>
                  </a:lnTo>
                  <a:lnTo>
                    <a:pt x="163" y="67"/>
                  </a:lnTo>
                  <a:lnTo>
                    <a:pt x="162" y="61"/>
                  </a:lnTo>
                  <a:lnTo>
                    <a:pt x="160" y="56"/>
                  </a:lnTo>
                  <a:lnTo>
                    <a:pt x="160" y="56"/>
                  </a:lnTo>
                  <a:lnTo>
                    <a:pt x="159" y="51"/>
                  </a:lnTo>
                  <a:lnTo>
                    <a:pt x="157" y="46"/>
                  </a:lnTo>
                  <a:lnTo>
                    <a:pt x="153" y="43"/>
                  </a:lnTo>
                  <a:lnTo>
                    <a:pt x="150" y="40"/>
                  </a:lnTo>
                  <a:lnTo>
                    <a:pt x="145" y="38"/>
                  </a:lnTo>
                  <a:lnTo>
                    <a:pt x="139" y="35"/>
                  </a:lnTo>
                  <a:lnTo>
                    <a:pt x="129" y="33"/>
                  </a:lnTo>
                  <a:lnTo>
                    <a:pt x="117" y="33"/>
                  </a:lnTo>
                  <a:lnTo>
                    <a:pt x="105" y="33"/>
                  </a:lnTo>
                  <a:lnTo>
                    <a:pt x="92" y="35"/>
                  </a:lnTo>
                  <a:lnTo>
                    <a:pt x="86" y="37"/>
                  </a:lnTo>
                  <a:lnTo>
                    <a:pt x="82" y="39"/>
                  </a:lnTo>
                  <a:lnTo>
                    <a:pt x="77" y="43"/>
                  </a:lnTo>
                  <a:lnTo>
                    <a:pt x="71" y="48"/>
                  </a:lnTo>
                  <a:lnTo>
                    <a:pt x="66" y="53"/>
                  </a:lnTo>
                  <a:lnTo>
                    <a:pt x="62" y="59"/>
                  </a:lnTo>
                  <a:lnTo>
                    <a:pt x="61" y="65"/>
                  </a:lnTo>
                  <a:lnTo>
                    <a:pt x="60" y="71"/>
                  </a:lnTo>
                  <a:lnTo>
                    <a:pt x="61" y="76"/>
                  </a:lnTo>
                  <a:lnTo>
                    <a:pt x="62" y="79"/>
                  </a:lnTo>
                  <a:lnTo>
                    <a:pt x="66" y="83"/>
                  </a:lnTo>
                  <a:lnTo>
                    <a:pt x="66" y="83"/>
                  </a:lnTo>
                  <a:lnTo>
                    <a:pt x="68" y="85"/>
                  </a:lnTo>
                  <a:lnTo>
                    <a:pt x="73" y="88"/>
                  </a:lnTo>
                  <a:lnTo>
                    <a:pt x="79" y="90"/>
                  </a:lnTo>
                  <a:lnTo>
                    <a:pt x="91" y="95"/>
                  </a:lnTo>
                  <a:lnTo>
                    <a:pt x="107" y="99"/>
                  </a:lnTo>
                  <a:lnTo>
                    <a:pt x="124" y="102"/>
                  </a:lnTo>
                  <a:lnTo>
                    <a:pt x="137" y="107"/>
                  </a:lnTo>
                  <a:lnTo>
                    <a:pt x="145" y="110"/>
                  </a:lnTo>
                  <a:lnTo>
                    <a:pt x="152" y="112"/>
                  </a:lnTo>
                  <a:lnTo>
                    <a:pt x="157" y="113"/>
                  </a:lnTo>
                  <a:lnTo>
                    <a:pt x="157" y="113"/>
                  </a:lnTo>
                  <a:lnTo>
                    <a:pt x="165" y="119"/>
                  </a:lnTo>
                  <a:lnTo>
                    <a:pt x="173" y="124"/>
                  </a:lnTo>
                  <a:lnTo>
                    <a:pt x="179" y="132"/>
                  </a:lnTo>
                  <a:lnTo>
                    <a:pt x="184" y="139"/>
                  </a:lnTo>
                  <a:lnTo>
                    <a:pt x="184" y="139"/>
                  </a:lnTo>
                  <a:lnTo>
                    <a:pt x="187" y="146"/>
                  </a:lnTo>
                  <a:lnTo>
                    <a:pt x="188" y="155"/>
                  </a:lnTo>
                  <a:lnTo>
                    <a:pt x="188" y="163"/>
                  </a:lnTo>
                  <a:lnTo>
                    <a:pt x="188" y="173"/>
                  </a:lnTo>
                  <a:lnTo>
                    <a:pt x="186" y="183"/>
                  </a:lnTo>
                  <a:lnTo>
                    <a:pt x="182" y="192"/>
                  </a:lnTo>
                  <a:lnTo>
                    <a:pt x="177" y="201"/>
                  </a:lnTo>
                  <a:lnTo>
                    <a:pt x="171" y="209"/>
                  </a:lnTo>
                  <a:lnTo>
                    <a:pt x="163" y="217"/>
                  </a:lnTo>
                  <a:lnTo>
                    <a:pt x="156" y="224"/>
                  </a:lnTo>
                  <a:lnTo>
                    <a:pt x="135" y="236"/>
                  </a:lnTo>
                  <a:lnTo>
                    <a:pt x="112" y="242"/>
                  </a:lnTo>
                  <a:lnTo>
                    <a:pt x="88" y="245"/>
                  </a:lnTo>
                  <a:lnTo>
                    <a:pt x="73" y="245"/>
                  </a:lnTo>
                  <a:lnTo>
                    <a:pt x="60" y="242"/>
                  </a:lnTo>
                  <a:lnTo>
                    <a:pt x="46" y="240"/>
                  </a:lnTo>
                  <a:lnTo>
                    <a:pt x="35" y="235"/>
                  </a:lnTo>
                  <a:lnTo>
                    <a:pt x="29" y="233"/>
                  </a:lnTo>
                  <a:lnTo>
                    <a:pt x="23" y="228"/>
                  </a:lnTo>
                  <a:lnTo>
                    <a:pt x="18" y="224"/>
                  </a:lnTo>
                  <a:lnTo>
                    <a:pt x="14" y="218"/>
                  </a:lnTo>
                  <a:lnTo>
                    <a:pt x="10" y="213"/>
                  </a:lnTo>
                  <a:lnTo>
                    <a:pt x="6" y="207"/>
                  </a:lnTo>
                  <a:lnTo>
                    <a:pt x="6" y="207"/>
                  </a:lnTo>
                  <a:lnTo>
                    <a:pt x="0" y="186"/>
                  </a:lnTo>
                  <a:lnTo>
                    <a:pt x="0" y="163"/>
                  </a:lnTo>
                  <a:lnTo>
                    <a:pt x="0" y="161"/>
                  </a:lnTo>
                  <a:lnTo>
                    <a:pt x="3" y="161"/>
                  </a:lnTo>
                  <a:close/>
                  <a:moveTo>
                    <a:pt x="322" y="223"/>
                  </a:moveTo>
                  <a:lnTo>
                    <a:pt x="316" y="228"/>
                  </a:lnTo>
                  <a:lnTo>
                    <a:pt x="309" y="231"/>
                  </a:lnTo>
                  <a:lnTo>
                    <a:pt x="300" y="236"/>
                  </a:lnTo>
                  <a:lnTo>
                    <a:pt x="293" y="239"/>
                  </a:lnTo>
                  <a:lnTo>
                    <a:pt x="293" y="239"/>
                  </a:lnTo>
                  <a:lnTo>
                    <a:pt x="284" y="241"/>
                  </a:lnTo>
                  <a:lnTo>
                    <a:pt x="276" y="244"/>
                  </a:lnTo>
                  <a:lnTo>
                    <a:pt x="267" y="245"/>
                  </a:lnTo>
                  <a:lnTo>
                    <a:pt x="259" y="245"/>
                  </a:lnTo>
                  <a:lnTo>
                    <a:pt x="245" y="244"/>
                  </a:lnTo>
                  <a:lnTo>
                    <a:pt x="235" y="241"/>
                  </a:lnTo>
                  <a:lnTo>
                    <a:pt x="227" y="239"/>
                  </a:lnTo>
                  <a:lnTo>
                    <a:pt x="222" y="235"/>
                  </a:lnTo>
                  <a:lnTo>
                    <a:pt x="218" y="230"/>
                  </a:lnTo>
                  <a:lnTo>
                    <a:pt x="218" y="230"/>
                  </a:lnTo>
                  <a:lnTo>
                    <a:pt x="213" y="225"/>
                  </a:lnTo>
                  <a:lnTo>
                    <a:pt x="210" y="219"/>
                  </a:lnTo>
                  <a:lnTo>
                    <a:pt x="208" y="214"/>
                  </a:lnTo>
                  <a:lnTo>
                    <a:pt x="207" y="205"/>
                  </a:lnTo>
                  <a:lnTo>
                    <a:pt x="208" y="194"/>
                  </a:lnTo>
                  <a:lnTo>
                    <a:pt x="209" y="188"/>
                  </a:lnTo>
                  <a:lnTo>
                    <a:pt x="211" y="182"/>
                  </a:lnTo>
                  <a:lnTo>
                    <a:pt x="214" y="175"/>
                  </a:lnTo>
                  <a:lnTo>
                    <a:pt x="218" y="169"/>
                  </a:lnTo>
                  <a:lnTo>
                    <a:pt x="218" y="169"/>
                  </a:lnTo>
                  <a:lnTo>
                    <a:pt x="221" y="164"/>
                  </a:lnTo>
                  <a:lnTo>
                    <a:pt x="226" y="161"/>
                  </a:lnTo>
                  <a:lnTo>
                    <a:pt x="230" y="156"/>
                  </a:lnTo>
                  <a:lnTo>
                    <a:pt x="236" y="152"/>
                  </a:lnTo>
                  <a:lnTo>
                    <a:pt x="236" y="152"/>
                  </a:lnTo>
                  <a:lnTo>
                    <a:pt x="241" y="150"/>
                  </a:lnTo>
                  <a:lnTo>
                    <a:pt x="247" y="147"/>
                  </a:lnTo>
                  <a:lnTo>
                    <a:pt x="252" y="145"/>
                  </a:lnTo>
                  <a:lnTo>
                    <a:pt x="258" y="143"/>
                  </a:lnTo>
                  <a:lnTo>
                    <a:pt x="258" y="143"/>
                  </a:lnTo>
                  <a:lnTo>
                    <a:pt x="264" y="143"/>
                  </a:lnTo>
                  <a:lnTo>
                    <a:pt x="270" y="141"/>
                  </a:lnTo>
                  <a:lnTo>
                    <a:pt x="277" y="140"/>
                  </a:lnTo>
                  <a:lnTo>
                    <a:pt x="284" y="139"/>
                  </a:lnTo>
                  <a:lnTo>
                    <a:pt x="301" y="136"/>
                  </a:lnTo>
                  <a:lnTo>
                    <a:pt x="315" y="134"/>
                  </a:lnTo>
                  <a:lnTo>
                    <a:pt x="334" y="129"/>
                  </a:lnTo>
                  <a:lnTo>
                    <a:pt x="335" y="127"/>
                  </a:lnTo>
                  <a:lnTo>
                    <a:pt x="335" y="127"/>
                  </a:lnTo>
                  <a:lnTo>
                    <a:pt x="335" y="124"/>
                  </a:lnTo>
                  <a:lnTo>
                    <a:pt x="337" y="118"/>
                  </a:lnTo>
                  <a:lnTo>
                    <a:pt x="337" y="115"/>
                  </a:lnTo>
                  <a:lnTo>
                    <a:pt x="337" y="110"/>
                  </a:lnTo>
                  <a:lnTo>
                    <a:pt x="335" y="105"/>
                  </a:lnTo>
                  <a:lnTo>
                    <a:pt x="333" y="102"/>
                  </a:lnTo>
                  <a:lnTo>
                    <a:pt x="333" y="102"/>
                  </a:lnTo>
                  <a:lnTo>
                    <a:pt x="329" y="99"/>
                  </a:lnTo>
                  <a:lnTo>
                    <a:pt x="326" y="98"/>
                  </a:lnTo>
                  <a:lnTo>
                    <a:pt x="322" y="95"/>
                  </a:lnTo>
                  <a:lnTo>
                    <a:pt x="316" y="94"/>
                  </a:lnTo>
                  <a:lnTo>
                    <a:pt x="310" y="94"/>
                  </a:lnTo>
                  <a:lnTo>
                    <a:pt x="304" y="93"/>
                  </a:lnTo>
                  <a:lnTo>
                    <a:pt x="295" y="94"/>
                  </a:lnTo>
                  <a:lnTo>
                    <a:pt x="287" y="95"/>
                  </a:lnTo>
                  <a:lnTo>
                    <a:pt x="281" y="96"/>
                  </a:lnTo>
                  <a:lnTo>
                    <a:pt x="275" y="100"/>
                  </a:lnTo>
                  <a:lnTo>
                    <a:pt x="275" y="100"/>
                  </a:lnTo>
                  <a:lnTo>
                    <a:pt x="270" y="104"/>
                  </a:lnTo>
                  <a:lnTo>
                    <a:pt x="265" y="108"/>
                  </a:lnTo>
                  <a:lnTo>
                    <a:pt x="261" y="116"/>
                  </a:lnTo>
                  <a:lnTo>
                    <a:pt x="258" y="123"/>
                  </a:lnTo>
                  <a:lnTo>
                    <a:pt x="256" y="126"/>
                  </a:lnTo>
                  <a:lnTo>
                    <a:pt x="254" y="126"/>
                  </a:lnTo>
                  <a:lnTo>
                    <a:pt x="227" y="121"/>
                  </a:lnTo>
                  <a:lnTo>
                    <a:pt x="224" y="121"/>
                  </a:lnTo>
                  <a:lnTo>
                    <a:pt x="225" y="117"/>
                  </a:lnTo>
                  <a:lnTo>
                    <a:pt x="228" y="108"/>
                  </a:lnTo>
                  <a:lnTo>
                    <a:pt x="233" y="101"/>
                  </a:lnTo>
                  <a:lnTo>
                    <a:pt x="238" y="94"/>
                  </a:lnTo>
                  <a:lnTo>
                    <a:pt x="243" y="88"/>
                  </a:lnTo>
                  <a:lnTo>
                    <a:pt x="249" y="82"/>
                  </a:lnTo>
                  <a:lnTo>
                    <a:pt x="255" y="77"/>
                  </a:lnTo>
                  <a:lnTo>
                    <a:pt x="264" y="73"/>
                  </a:lnTo>
                  <a:lnTo>
                    <a:pt x="272" y="70"/>
                  </a:lnTo>
                  <a:lnTo>
                    <a:pt x="281" y="67"/>
                  </a:lnTo>
                  <a:lnTo>
                    <a:pt x="290" y="66"/>
                  </a:lnTo>
                  <a:lnTo>
                    <a:pt x="312" y="63"/>
                  </a:lnTo>
                  <a:lnTo>
                    <a:pt x="332" y="65"/>
                  </a:lnTo>
                  <a:lnTo>
                    <a:pt x="340" y="67"/>
                  </a:lnTo>
                  <a:lnTo>
                    <a:pt x="346" y="70"/>
                  </a:lnTo>
                  <a:lnTo>
                    <a:pt x="348" y="70"/>
                  </a:lnTo>
                  <a:lnTo>
                    <a:pt x="354" y="72"/>
                  </a:lnTo>
                  <a:lnTo>
                    <a:pt x="358" y="76"/>
                  </a:lnTo>
                  <a:lnTo>
                    <a:pt x="362" y="79"/>
                  </a:lnTo>
                  <a:lnTo>
                    <a:pt x="366" y="83"/>
                  </a:lnTo>
                  <a:lnTo>
                    <a:pt x="366" y="83"/>
                  </a:lnTo>
                  <a:lnTo>
                    <a:pt x="368" y="88"/>
                  </a:lnTo>
                  <a:lnTo>
                    <a:pt x="371" y="93"/>
                  </a:lnTo>
                  <a:lnTo>
                    <a:pt x="372" y="98"/>
                  </a:lnTo>
                  <a:lnTo>
                    <a:pt x="372" y="104"/>
                  </a:lnTo>
                  <a:lnTo>
                    <a:pt x="372" y="104"/>
                  </a:lnTo>
                  <a:lnTo>
                    <a:pt x="372" y="108"/>
                  </a:lnTo>
                  <a:lnTo>
                    <a:pt x="371" y="115"/>
                  </a:lnTo>
                  <a:lnTo>
                    <a:pt x="371" y="122"/>
                  </a:lnTo>
                  <a:lnTo>
                    <a:pt x="368" y="130"/>
                  </a:lnTo>
                  <a:lnTo>
                    <a:pt x="362" y="168"/>
                  </a:lnTo>
                  <a:lnTo>
                    <a:pt x="360" y="186"/>
                  </a:lnTo>
                  <a:lnTo>
                    <a:pt x="357" y="201"/>
                  </a:lnTo>
                  <a:lnTo>
                    <a:pt x="356" y="208"/>
                  </a:lnTo>
                  <a:lnTo>
                    <a:pt x="356" y="214"/>
                  </a:lnTo>
                  <a:lnTo>
                    <a:pt x="356" y="218"/>
                  </a:lnTo>
                  <a:lnTo>
                    <a:pt x="356" y="218"/>
                  </a:lnTo>
                  <a:lnTo>
                    <a:pt x="356" y="223"/>
                  </a:lnTo>
                  <a:lnTo>
                    <a:pt x="357" y="228"/>
                  </a:lnTo>
                  <a:lnTo>
                    <a:pt x="357" y="228"/>
                  </a:lnTo>
                  <a:lnTo>
                    <a:pt x="360" y="237"/>
                  </a:lnTo>
                  <a:lnTo>
                    <a:pt x="361" y="241"/>
                  </a:lnTo>
                  <a:lnTo>
                    <a:pt x="326" y="241"/>
                  </a:lnTo>
                  <a:lnTo>
                    <a:pt x="324" y="239"/>
                  </a:lnTo>
                  <a:lnTo>
                    <a:pt x="323" y="234"/>
                  </a:lnTo>
                  <a:lnTo>
                    <a:pt x="322" y="229"/>
                  </a:lnTo>
                  <a:lnTo>
                    <a:pt x="322" y="223"/>
                  </a:lnTo>
                  <a:close/>
                  <a:moveTo>
                    <a:pt x="329" y="158"/>
                  </a:moveTo>
                  <a:lnTo>
                    <a:pt x="322" y="161"/>
                  </a:lnTo>
                  <a:lnTo>
                    <a:pt x="313" y="163"/>
                  </a:lnTo>
                  <a:lnTo>
                    <a:pt x="286" y="168"/>
                  </a:lnTo>
                  <a:lnTo>
                    <a:pt x="277" y="169"/>
                  </a:lnTo>
                  <a:lnTo>
                    <a:pt x="270" y="171"/>
                  </a:lnTo>
                  <a:lnTo>
                    <a:pt x="265" y="172"/>
                  </a:lnTo>
                  <a:lnTo>
                    <a:pt x="260" y="173"/>
                  </a:lnTo>
                  <a:lnTo>
                    <a:pt x="260" y="173"/>
                  </a:lnTo>
                  <a:lnTo>
                    <a:pt x="258" y="174"/>
                  </a:lnTo>
                  <a:lnTo>
                    <a:pt x="254" y="177"/>
                  </a:lnTo>
                  <a:lnTo>
                    <a:pt x="252" y="179"/>
                  </a:lnTo>
                  <a:lnTo>
                    <a:pt x="249" y="182"/>
                  </a:lnTo>
                  <a:lnTo>
                    <a:pt x="249" y="182"/>
                  </a:lnTo>
                  <a:lnTo>
                    <a:pt x="245" y="188"/>
                  </a:lnTo>
                  <a:lnTo>
                    <a:pt x="243" y="194"/>
                  </a:lnTo>
                  <a:lnTo>
                    <a:pt x="243" y="199"/>
                  </a:lnTo>
                  <a:lnTo>
                    <a:pt x="243" y="203"/>
                  </a:lnTo>
                  <a:lnTo>
                    <a:pt x="245" y="207"/>
                  </a:lnTo>
                  <a:lnTo>
                    <a:pt x="248" y="211"/>
                  </a:lnTo>
                  <a:lnTo>
                    <a:pt x="252" y="213"/>
                  </a:lnTo>
                  <a:lnTo>
                    <a:pt x="256" y="216"/>
                  </a:lnTo>
                  <a:lnTo>
                    <a:pt x="262" y="217"/>
                  </a:lnTo>
                  <a:lnTo>
                    <a:pt x="270" y="217"/>
                  </a:lnTo>
                  <a:lnTo>
                    <a:pt x="277" y="217"/>
                  </a:lnTo>
                  <a:lnTo>
                    <a:pt x="284" y="216"/>
                  </a:lnTo>
                  <a:lnTo>
                    <a:pt x="292" y="213"/>
                  </a:lnTo>
                  <a:lnTo>
                    <a:pt x="299" y="209"/>
                  </a:lnTo>
                  <a:lnTo>
                    <a:pt x="305" y="206"/>
                  </a:lnTo>
                  <a:lnTo>
                    <a:pt x="311" y="202"/>
                  </a:lnTo>
                  <a:lnTo>
                    <a:pt x="311" y="202"/>
                  </a:lnTo>
                  <a:lnTo>
                    <a:pt x="316" y="197"/>
                  </a:lnTo>
                  <a:lnTo>
                    <a:pt x="320" y="191"/>
                  </a:lnTo>
                  <a:lnTo>
                    <a:pt x="322" y="186"/>
                  </a:lnTo>
                  <a:lnTo>
                    <a:pt x="324" y="180"/>
                  </a:lnTo>
                  <a:lnTo>
                    <a:pt x="327" y="173"/>
                  </a:lnTo>
                  <a:lnTo>
                    <a:pt x="329" y="164"/>
                  </a:lnTo>
                  <a:lnTo>
                    <a:pt x="329" y="158"/>
                  </a:lnTo>
                  <a:close/>
                  <a:moveTo>
                    <a:pt x="389" y="237"/>
                  </a:moveTo>
                  <a:lnTo>
                    <a:pt x="428" y="6"/>
                  </a:lnTo>
                  <a:lnTo>
                    <a:pt x="428" y="4"/>
                  </a:lnTo>
                  <a:lnTo>
                    <a:pt x="462" y="4"/>
                  </a:lnTo>
                  <a:lnTo>
                    <a:pt x="462" y="8"/>
                  </a:lnTo>
                  <a:lnTo>
                    <a:pt x="422" y="239"/>
                  </a:lnTo>
                  <a:lnTo>
                    <a:pt x="422" y="241"/>
                  </a:lnTo>
                  <a:lnTo>
                    <a:pt x="388" y="241"/>
                  </a:lnTo>
                  <a:lnTo>
                    <a:pt x="389" y="237"/>
                  </a:lnTo>
                  <a:close/>
                  <a:moveTo>
                    <a:pt x="587" y="182"/>
                  </a:moveTo>
                  <a:lnTo>
                    <a:pt x="616" y="185"/>
                  </a:lnTo>
                  <a:lnTo>
                    <a:pt x="620" y="185"/>
                  </a:lnTo>
                  <a:lnTo>
                    <a:pt x="618" y="189"/>
                  </a:lnTo>
                  <a:lnTo>
                    <a:pt x="612" y="201"/>
                  </a:lnTo>
                  <a:lnTo>
                    <a:pt x="604" y="212"/>
                  </a:lnTo>
                  <a:lnTo>
                    <a:pt x="598" y="219"/>
                  </a:lnTo>
                  <a:lnTo>
                    <a:pt x="592" y="225"/>
                  </a:lnTo>
                  <a:lnTo>
                    <a:pt x="584" y="230"/>
                  </a:lnTo>
                  <a:lnTo>
                    <a:pt x="584" y="230"/>
                  </a:lnTo>
                  <a:lnTo>
                    <a:pt x="573" y="236"/>
                  </a:lnTo>
                  <a:lnTo>
                    <a:pt x="561" y="241"/>
                  </a:lnTo>
                  <a:lnTo>
                    <a:pt x="548" y="244"/>
                  </a:lnTo>
                  <a:lnTo>
                    <a:pt x="533" y="245"/>
                  </a:lnTo>
                  <a:lnTo>
                    <a:pt x="515" y="244"/>
                  </a:lnTo>
                  <a:lnTo>
                    <a:pt x="501" y="239"/>
                  </a:lnTo>
                  <a:lnTo>
                    <a:pt x="487" y="231"/>
                  </a:lnTo>
                  <a:lnTo>
                    <a:pt x="476" y="222"/>
                  </a:lnTo>
                  <a:lnTo>
                    <a:pt x="476" y="222"/>
                  </a:lnTo>
                  <a:lnTo>
                    <a:pt x="469" y="208"/>
                  </a:lnTo>
                  <a:lnTo>
                    <a:pt x="464" y="192"/>
                  </a:lnTo>
                  <a:lnTo>
                    <a:pt x="463" y="175"/>
                  </a:lnTo>
                  <a:lnTo>
                    <a:pt x="465" y="156"/>
                  </a:lnTo>
                  <a:lnTo>
                    <a:pt x="470" y="135"/>
                  </a:lnTo>
                  <a:lnTo>
                    <a:pt x="477" y="117"/>
                  </a:lnTo>
                  <a:lnTo>
                    <a:pt x="487" y="101"/>
                  </a:lnTo>
                  <a:lnTo>
                    <a:pt x="499" y="88"/>
                  </a:lnTo>
                  <a:lnTo>
                    <a:pt x="499" y="88"/>
                  </a:lnTo>
                  <a:lnTo>
                    <a:pt x="513" y="78"/>
                  </a:lnTo>
                  <a:lnTo>
                    <a:pt x="527" y="70"/>
                  </a:lnTo>
                  <a:lnTo>
                    <a:pt x="544" y="66"/>
                  </a:lnTo>
                  <a:lnTo>
                    <a:pt x="561" y="63"/>
                  </a:lnTo>
                  <a:lnTo>
                    <a:pt x="577" y="66"/>
                  </a:lnTo>
                  <a:lnTo>
                    <a:pt x="592" y="70"/>
                  </a:lnTo>
                  <a:lnTo>
                    <a:pt x="604" y="77"/>
                  </a:lnTo>
                  <a:lnTo>
                    <a:pt x="615" y="88"/>
                  </a:lnTo>
                  <a:lnTo>
                    <a:pt x="615" y="88"/>
                  </a:lnTo>
                  <a:lnTo>
                    <a:pt x="622" y="101"/>
                  </a:lnTo>
                  <a:lnTo>
                    <a:pt x="626" y="117"/>
                  </a:lnTo>
                  <a:lnTo>
                    <a:pt x="626" y="117"/>
                  </a:lnTo>
                  <a:lnTo>
                    <a:pt x="627" y="134"/>
                  </a:lnTo>
                  <a:lnTo>
                    <a:pt x="626" y="155"/>
                  </a:lnTo>
                  <a:lnTo>
                    <a:pt x="624" y="158"/>
                  </a:lnTo>
                  <a:lnTo>
                    <a:pt x="624" y="158"/>
                  </a:lnTo>
                  <a:lnTo>
                    <a:pt x="623" y="162"/>
                  </a:lnTo>
                  <a:lnTo>
                    <a:pt x="623" y="164"/>
                  </a:lnTo>
                  <a:lnTo>
                    <a:pt x="498" y="164"/>
                  </a:lnTo>
                  <a:lnTo>
                    <a:pt x="498" y="175"/>
                  </a:lnTo>
                  <a:lnTo>
                    <a:pt x="499" y="185"/>
                  </a:lnTo>
                  <a:lnTo>
                    <a:pt x="502" y="191"/>
                  </a:lnTo>
                  <a:lnTo>
                    <a:pt x="504" y="197"/>
                  </a:lnTo>
                  <a:lnTo>
                    <a:pt x="507" y="202"/>
                  </a:lnTo>
                  <a:lnTo>
                    <a:pt x="507" y="202"/>
                  </a:lnTo>
                  <a:lnTo>
                    <a:pt x="510" y="206"/>
                  </a:lnTo>
                  <a:lnTo>
                    <a:pt x="515" y="209"/>
                  </a:lnTo>
                  <a:lnTo>
                    <a:pt x="520" y="212"/>
                  </a:lnTo>
                  <a:lnTo>
                    <a:pt x="525" y="214"/>
                  </a:lnTo>
                  <a:lnTo>
                    <a:pt x="531" y="216"/>
                  </a:lnTo>
                  <a:lnTo>
                    <a:pt x="537" y="216"/>
                  </a:lnTo>
                  <a:lnTo>
                    <a:pt x="544" y="216"/>
                  </a:lnTo>
                  <a:lnTo>
                    <a:pt x="552" y="214"/>
                  </a:lnTo>
                  <a:lnTo>
                    <a:pt x="558" y="212"/>
                  </a:lnTo>
                  <a:lnTo>
                    <a:pt x="564" y="208"/>
                  </a:lnTo>
                  <a:lnTo>
                    <a:pt x="564" y="208"/>
                  </a:lnTo>
                  <a:lnTo>
                    <a:pt x="570" y="203"/>
                  </a:lnTo>
                  <a:lnTo>
                    <a:pt x="575" y="199"/>
                  </a:lnTo>
                  <a:lnTo>
                    <a:pt x="579" y="191"/>
                  </a:lnTo>
                  <a:lnTo>
                    <a:pt x="584" y="183"/>
                  </a:lnTo>
                  <a:lnTo>
                    <a:pt x="586" y="182"/>
                  </a:lnTo>
                  <a:lnTo>
                    <a:pt x="587" y="182"/>
                  </a:lnTo>
                  <a:close/>
                  <a:moveTo>
                    <a:pt x="505" y="135"/>
                  </a:moveTo>
                  <a:lnTo>
                    <a:pt x="593" y="135"/>
                  </a:lnTo>
                  <a:lnTo>
                    <a:pt x="593" y="127"/>
                  </a:lnTo>
                  <a:lnTo>
                    <a:pt x="592" y="121"/>
                  </a:lnTo>
                  <a:lnTo>
                    <a:pt x="590" y="113"/>
                  </a:lnTo>
                  <a:lnTo>
                    <a:pt x="588" y="108"/>
                  </a:lnTo>
                  <a:lnTo>
                    <a:pt x="588" y="108"/>
                  </a:lnTo>
                  <a:lnTo>
                    <a:pt x="584" y="104"/>
                  </a:lnTo>
                  <a:lnTo>
                    <a:pt x="579" y="100"/>
                  </a:lnTo>
                  <a:lnTo>
                    <a:pt x="575" y="96"/>
                  </a:lnTo>
                  <a:lnTo>
                    <a:pt x="570" y="95"/>
                  </a:lnTo>
                  <a:lnTo>
                    <a:pt x="564" y="94"/>
                  </a:lnTo>
                  <a:lnTo>
                    <a:pt x="558" y="93"/>
                  </a:lnTo>
                  <a:lnTo>
                    <a:pt x="548" y="94"/>
                  </a:lnTo>
                  <a:lnTo>
                    <a:pt x="539" y="96"/>
                  </a:lnTo>
                  <a:lnTo>
                    <a:pt x="532" y="100"/>
                  </a:lnTo>
                  <a:lnTo>
                    <a:pt x="524" y="105"/>
                  </a:lnTo>
                  <a:lnTo>
                    <a:pt x="518" y="112"/>
                  </a:lnTo>
                  <a:lnTo>
                    <a:pt x="511" y="119"/>
                  </a:lnTo>
                  <a:lnTo>
                    <a:pt x="508" y="127"/>
                  </a:lnTo>
                  <a:lnTo>
                    <a:pt x="505" y="135"/>
                  </a:lnTo>
                  <a:close/>
                  <a:moveTo>
                    <a:pt x="639" y="185"/>
                  </a:moveTo>
                  <a:lnTo>
                    <a:pt x="668" y="182"/>
                  </a:lnTo>
                  <a:lnTo>
                    <a:pt x="672" y="180"/>
                  </a:lnTo>
                  <a:lnTo>
                    <a:pt x="672" y="184"/>
                  </a:lnTo>
                  <a:lnTo>
                    <a:pt x="672" y="191"/>
                  </a:lnTo>
                  <a:lnTo>
                    <a:pt x="673" y="197"/>
                  </a:lnTo>
                  <a:lnTo>
                    <a:pt x="675" y="203"/>
                  </a:lnTo>
                  <a:lnTo>
                    <a:pt x="679" y="207"/>
                  </a:lnTo>
                  <a:lnTo>
                    <a:pt x="684" y="211"/>
                  </a:lnTo>
                  <a:lnTo>
                    <a:pt x="690" y="213"/>
                  </a:lnTo>
                  <a:lnTo>
                    <a:pt x="697" y="216"/>
                  </a:lnTo>
                  <a:lnTo>
                    <a:pt x="706" y="216"/>
                  </a:lnTo>
                  <a:lnTo>
                    <a:pt x="716" y="216"/>
                  </a:lnTo>
                  <a:lnTo>
                    <a:pt x="723" y="214"/>
                  </a:lnTo>
                  <a:lnTo>
                    <a:pt x="723" y="214"/>
                  </a:lnTo>
                  <a:lnTo>
                    <a:pt x="729" y="212"/>
                  </a:lnTo>
                  <a:lnTo>
                    <a:pt x="735" y="208"/>
                  </a:lnTo>
                  <a:lnTo>
                    <a:pt x="735" y="208"/>
                  </a:lnTo>
                  <a:lnTo>
                    <a:pt x="740" y="205"/>
                  </a:lnTo>
                  <a:lnTo>
                    <a:pt x="742" y="201"/>
                  </a:lnTo>
                  <a:lnTo>
                    <a:pt x="745" y="196"/>
                  </a:lnTo>
                  <a:lnTo>
                    <a:pt x="746" y="191"/>
                  </a:lnTo>
                  <a:lnTo>
                    <a:pt x="747" y="188"/>
                  </a:lnTo>
                  <a:lnTo>
                    <a:pt x="746" y="184"/>
                  </a:lnTo>
                  <a:lnTo>
                    <a:pt x="745" y="182"/>
                  </a:lnTo>
                  <a:lnTo>
                    <a:pt x="742" y="179"/>
                  </a:lnTo>
                  <a:lnTo>
                    <a:pt x="742" y="179"/>
                  </a:lnTo>
                  <a:lnTo>
                    <a:pt x="739" y="177"/>
                  </a:lnTo>
                  <a:lnTo>
                    <a:pt x="733" y="175"/>
                  </a:lnTo>
                  <a:lnTo>
                    <a:pt x="725" y="173"/>
                  </a:lnTo>
                  <a:lnTo>
                    <a:pt x="716" y="169"/>
                  </a:lnTo>
                  <a:lnTo>
                    <a:pt x="716" y="169"/>
                  </a:lnTo>
                  <a:lnTo>
                    <a:pt x="701" y="166"/>
                  </a:lnTo>
                  <a:lnTo>
                    <a:pt x="690" y="162"/>
                  </a:lnTo>
                  <a:lnTo>
                    <a:pt x="684" y="160"/>
                  </a:lnTo>
                  <a:lnTo>
                    <a:pt x="678" y="158"/>
                  </a:lnTo>
                  <a:lnTo>
                    <a:pt x="674" y="156"/>
                  </a:lnTo>
                  <a:lnTo>
                    <a:pt x="668" y="152"/>
                  </a:lnTo>
                  <a:lnTo>
                    <a:pt x="663" y="149"/>
                  </a:lnTo>
                  <a:lnTo>
                    <a:pt x="660" y="144"/>
                  </a:lnTo>
                  <a:lnTo>
                    <a:pt x="657" y="139"/>
                  </a:lnTo>
                  <a:lnTo>
                    <a:pt x="655" y="133"/>
                  </a:lnTo>
                  <a:lnTo>
                    <a:pt x="654" y="127"/>
                  </a:lnTo>
                  <a:lnTo>
                    <a:pt x="654" y="121"/>
                  </a:lnTo>
                  <a:lnTo>
                    <a:pt x="655" y="115"/>
                  </a:lnTo>
                  <a:lnTo>
                    <a:pt x="656" y="108"/>
                  </a:lnTo>
                  <a:lnTo>
                    <a:pt x="657" y="104"/>
                  </a:lnTo>
                  <a:lnTo>
                    <a:pt x="660" y="98"/>
                  </a:lnTo>
                  <a:lnTo>
                    <a:pt x="663" y="93"/>
                  </a:lnTo>
                  <a:lnTo>
                    <a:pt x="667" y="88"/>
                  </a:lnTo>
                  <a:lnTo>
                    <a:pt x="672" y="84"/>
                  </a:lnTo>
                  <a:lnTo>
                    <a:pt x="675" y="79"/>
                  </a:lnTo>
                  <a:lnTo>
                    <a:pt x="680" y="76"/>
                  </a:lnTo>
                  <a:lnTo>
                    <a:pt x="685" y="73"/>
                  </a:lnTo>
                  <a:lnTo>
                    <a:pt x="690" y="71"/>
                  </a:lnTo>
                  <a:lnTo>
                    <a:pt x="695" y="70"/>
                  </a:lnTo>
                  <a:lnTo>
                    <a:pt x="701" y="67"/>
                  </a:lnTo>
                  <a:lnTo>
                    <a:pt x="707" y="66"/>
                  </a:lnTo>
                  <a:lnTo>
                    <a:pt x="713" y="65"/>
                  </a:lnTo>
                  <a:lnTo>
                    <a:pt x="726" y="63"/>
                  </a:lnTo>
                  <a:lnTo>
                    <a:pt x="736" y="65"/>
                  </a:lnTo>
                  <a:lnTo>
                    <a:pt x="746" y="66"/>
                  </a:lnTo>
                  <a:lnTo>
                    <a:pt x="753" y="67"/>
                  </a:lnTo>
                  <a:lnTo>
                    <a:pt x="762" y="70"/>
                  </a:lnTo>
                  <a:lnTo>
                    <a:pt x="768" y="73"/>
                  </a:lnTo>
                  <a:lnTo>
                    <a:pt x="774" y="77"/>
                  </a:lnTo>
                  <a:lnTo>
                    <a:pt x="779" y="82"/>
                  </a:lnTo>
                  <a:lnTo>
                    <a:pt x="782" y="87"/>
                  </a:lnTo>
                  <a:lnTo>
                    <a:pt x="782" y="87"/>
                  </a:lnTo>
                  <a:lnTo>
                    <a:pt x="785" y="93"/>
                  </a:lnTo>
                  <a:lnTo>
                    <a:pt x="787" y="99"/>
                  </a:lnTo>
                  <a:lnTo>
                    <a:pt x="787" y="106"/>
                  </a:lnTo>
                  <a:lnTo>
                    <a:pt x="788" y="113"/>
                  </a:lnTo>
                  <a:lnTo>
                    <a:pt x="788" y="116"/>
                  </a:lnTo>
                  <a:lnTo>
                    <a:pt x="786" y="117"/>
                  </a:lnTo>
                  <a:lnTo>
                    <a:pt x="757" y="121"/>
                  </a:lnTo>
                  <a:lnTo>
                    <a:pt x="754" y="121"/>
                  </a:lnTo>
                  <a:lnTo>
                    <a:pt x="754" y="117"/>
                  </a:lnTo>
                  <a:lnTo>
                    <a:pt x="753" y="112"/>
                  </a:lnTo>
                  <a:lnTo>
                    <a:pt x="752" y="107"/>
                  </a:lnTo>
                  <a:lnTo>
                    <a:pt x="751" y="102"/>
                  </a:lnTo>
                  <a:lnTo>
                    <a:pt x="747" y="100"/>
                  </a:lnTo>
                  <a:lnTo>
                    <a:pt x="743" y="96"/>
                  </a:lnTo>
                  <a:lnTo>
                    <a:pt x="739" y="95"/>
                  </a:lnTo>
                  <a:lnTo>
                    <a:pt x="733" y="94"/>
                  </a:lnTo>
                  <a:lnTo>
                    <a:pt x="725" y="93"/>
                  </a:lnTo>
                  <a:lnTo>
                    <a:pt x="708" y="94"/>
                  </a:lnTo>
                  <a:lnTo>
                    <a:pt x="697" y="99"/>
                  </a:lnTo>
                  <a:lnTo>
                    <a:pt x="694" y="102"/>
                  </a:lnTo>
                  <a:lnTo>
                    <a:pt x="691" y="105"/>
                  </a:lnTo>
                  <a:lnTo>
                    <a:pt x="689" y="108"/>
                  </a:lnTo>
                  <a:lnTo>
                    <a:pt x="688" y="112"/>
                  </a:lnTo>
                  <a:lnTo>
                    <a:pt x="688" y="117"/>
                  </a:lnTo>
                  <a:lnTo>
                    <a:pt x="689" y="121"/>
                  </a:lnTo>
                  <a:lnTo>
                    <a:pt x="689" y="121"/>
                  </a:lnTo>
                  <a:lnTo>
                    <a:pt x="692" y="123"/>
                  </a:lnTo>
                  <a:lnTo>
                    <a:pt x="695" y="126"/>
                  </a:lnTo>
                  <a:lnTo>
                    <a:pt x="697" y="127"/>
                  </a:lnTo>
                  <a:lnTo>
                    <a:pt x="700" y="127"/>
                  </a:lnTo>
                  <a:lnTo>
                    <a:pt x="702" y="128"/>
                  </a:lnTo>
                  <a:lnTo>
                    <a:pt x="706" y="129"/>
                  </a:lnTo>
                  <a:lnTo>
                    <a:pt x="706" y="129"/>
                  </a:lnTo>
                  <a:lnTo>
                    <a:pt x="712" y="132"/>
                  </a:lnTo>
                  <a:lnTo>
                    <a:pt x="720" y="134"/>
                  </a:lnTo>
                  <a:lnTo>
                    <a:pt x="720" y="134"/>
                  </a:lnTo>
                  <a:lnTo>
                    <a:pt x="734" y="138"/>
                  </a:lnTo>
                  <a:lnTo>
                    <a:pt x="746" y="141"/>
                  </a:lnTo>
                  <a:lnTo>
                    <a:pt x="752" y="144"/>
                  </a:lnTo>
                  <a:lnTo>
                    <a:pt x="757" y="145"/>
                  </a:lnTo>
                  <a:lnTo>
                    <a:pt x="762" y="147"/>
                  </a:lnTo>
                  <a:lnTo>
                    <a:pt x="767" y="150"/>
                  </a:lnTo>
                  <a:lnTo>
                    <a:pt x="771" y="154"/>
                  </a:lnTo>
                  <a:lnTo>
                    <a:pt x="775" y="158"/>
                  </a:lnTo>
                  <a:lnTo>
                    <a:pt x="779" y="163"/>
                  </a:lnTo>
                  <a:lnTo>
                    <a:pt x="781" y="169"/>
                  </a:lnTo>
                  <a:lnTo>
                    <a:pt x="782" y="175"/>
                  </a:lnTo>
                  <a:lnTo>
                    <a:pt x="782" y="182"/>
                  </a:lnTo>
                  <a:lnTo>
                    <a:pt x="781" y="190"/>
                  </a:lnTo>
                  <a:lnTo>
                    <a:pt x="780" y="197"/>
                  </a:lnTo>
                  <a:lnTo>
                    <a:pt x="777" y="203"/>
                  </a:lnTo>
                  <a:lnTo>
                    <a:pt x="773" y="211"/>
                  </a:lnTo>
                  <a:lnTo>
                    <a:pt x="768" y="218"/>
                  </a:lnTo>
                  <a:lnTo>
                    <a:pt x="768" y="218"/>
                  </a:lnTo>
                  <a:lnTo>
                    <a:pt x="756" y="229"/>
                  </a:lnTo>
                  <a:lnTo>
                    <a:pt x="740" y="237"/>
                  </a:lnTo>
                  <a:lnTo>
                    <a:pt x="731" y="241"/>
                  </a:lnTo>
                  <a:lnTo>
                    <a:pt x="722" y="244"/>
                  </a:lnTo>
                  <a:lnTo>
                    <a:pt x="702" y="245"/>
                  </a:lnTo>
                  <a:lnTo>
                    <a:pt x="686" y="244"/>
                  </a:lnTo>
                  <a:lnTo>
                    <a:pt x="673" y="241"/>
                  </a:lnTo>
                  <a:lnTo>
                    <a:pt x="662" y="236"/>
                  </a:lnTo>
                  <a:lnTo>
                    <a:pt x="654" y="230"/>
                  </a:lnTo>
                  <a:lnTo>
                    <a:pt x="649" y="225"/>
                  </a:lnTo>
                  <a:lnTo>
                    <a:pt x="644" y="219"/>
                  </a:lnTo>
                  <a:lnTo>
                    <a:pt x="641" y="212"/>
                  </a:lnTo>
                  <a:lnTo>
                    <a:pt x="638" y="201"/>
                  </a:lnTo>
                  <a:lnTo>
                    <a:pt x="637" y="188"/>
                  </a:lnTo>
                  <a:lnTo>
                    <a:pt x="637" y="185"/>
                  </a:lnTo>
                  <a:lnTo>
                    <a:pt x="639" y="185"/>
                  </a:lnTo>
                  <a:close/>
                  <a:moveTo>
                    <a:pt x="947" y="237"/>
                  </a:moveTo>
                  <a:lnTo>
                    <a:pt x="981" y="37"/>
                  </a:lnTo>
                  <a:lnTo>
                    <a:pt x="905" y="37"/>
                  </a:lnTo>
                  <a:lnTo>
                    <a:pt x="906" y="33"/>
                  </a:lnTo>
                  <a:lnTo>
                    <a:pt x="911" y="6"/>
                  </a:lnTo>
                  <a:lnTo>
                    <a:pt x="911" y="4"/>
                  </a:lnTo>
                  <a:lnTo>
                    <a:pt x="1099" y="4"/>
                  </a:lnTo>
                  <a:lnTo>
                    <a:pt x="1099" y="8"/>
                  </a:lnTo>
                  <a:lnTo>
                    <a:pt x="1094" y="34"/>
                  </a:lnTo>
                  <a:lnTo>
                    <a:pt x="1094" y="37"/>
                  </a:lnTo>
                  <a:lnTo>
                    <a:pt x="1018" y="37"/>
                  </a:lnTo>
                  <a:lnTo>
                    <a:pt x="984" y="239"/>
                  </a:lnTo>
                  <a:lnTo>
                    <a:pt x="984" y="241"/>
                  </a:lnTo>
                  <a:lnTo>
                    <a:pt x="947" y="241"/>
                  </a:lnTo>
                  <a:lnTo>
                    <a:pt x="947" y="237"/>
                  </a:lnTo>
                  <a:close/>
                  <a:moveTo>
                    <a:pt x="1070" y="237"/>
                  </a:moveTo>
                  <a:lnTo>
                    <a:pt x="1098" y="70"/>
                  </a:lnTo>
                  <a:lnTo>
                    <a:pt x="1099" y="68"/>
                  </a:lnTo>
                  <a:lnTo>
                    <a:pt x="1130" y="68"/>
                  </a:lnTo>
                  <a:lnTo>
                    <a:pt x="1130" y="71"/>
                  </a:lnTo>
                  <a:lnTo>
                    <a:pt x="1127" y="85"/>
                  </a:lnTo>
                  <a:lnTo>
                    <a:pt x="1132" y="79"/>
                  </a:lnTo>
                  <a:lnTo>
                    <a:pt x="1138" y="74"/>
                  </a:lnTo>
                  <a:lnTo>
                    <a:pt x="1143" y="70"/>
                  </a:lnTo>
                  <a:lnTo>
                    <a:pt x="1143" y="70"/>
                  </a:lnTo>
                  <a:lnTo>
                    <a:pt x="1148" y="67"/>
                  </a:lnTo>
                  <a:lnTo>
                    <a:pt x="1153" y="66"/>
                  </a:lnTo>
                  <a:lnTo>
                    <a:pt x="1158" y="65"/>
                  </a:lnTo>
                  <a:lnTo>
                    <a:pt x="1164" y="63"/>
                  </a:lnTo>
                  <a:lnTo>
                    <a:pt x="1171" y="65"/>
                  </a:lnTo>
                  <a:lnTo>
                    <a:pt x="1178" y="66"/>
                  </a:lnTo>
                  <a:lnTo>
                    <a:pt x="1186" y="70"/>
                  </a:lnTo>
                  <a:lnTo>
                    <a:pt x="1193" y="73"/>
                  </a:lnTo>
                  <a:lnTo>
                    <a:pt x="1195" y="76"/>
                  </a:lnTo>
                  <a:lnTo>
                    <a:pt x="1194" y="77"/>
                  </a:lnTo>
                  <a:lnTo>
                    <a:pt x="1179" y="104"/>
                  </a:lnTo>
                  <a:lnTo>
                    <a:pt x="1178" y="106"/>
                  </a:lnTo>
                  <a:lnTo>
                    <a:pt x="1176" y="105"/>
                  </a:lnTo>
                  <a:lnTo>
                    <a:pt x="1171" y="102"/>
                  </a:lnTo>
                  <a:lnTo>
                    <a:pt x="1166" y="100"/>
                  </a:lnTo>
                  <a:lnTo>
                    <a:pt x="1162" y="99"/>
                  </a:lnTo>
                  <a:lnTo>
                    <a:pt x="1158" y="99"/>
                  </a:lnTo>
                  <a:lnTo>
                    <a:pt x="1153" y="99"/>
                  </a:lnTo>
                  <a:lnTo>
                    <a:pt x="1149" y="100"/>
                  </a:lnTo>
                  <a:lnTo>
                    <a:pt x="1145" y="102"/>
                  </a:lnTo>
                  <a:lnTo>
                    <a:pt x="1141" y="104"/>
                  </a:lnTo>
                  <a:lnTo>
                    <a:pt x="1137" y="107"/>
                  </a:lnTo>
                  <a:lnTo>
                    <a:pt x="1135" y="110"/>
                  </a:lnTo>
                  <a:lnTo>
                    <a:pt x="1131" y="115"/>
                  </a:lnTo>
                  <a:lnTo>
                    <a:pt x="1128" y="118"/>
                  </a:lnTo>
                  <a:lnTo>
                    <a:pt x="1126" y="126"/>
                  </a:lnTo>
                  <a:lnTo>
                    <a:pt x="1122" y="134"/>
                  </a:lnTo>
                  <a:lnTo>
                    <a:pt x="1120" y="143"/>
                  </a:lnTo>
                  <a:lnTo>
                    <a:pt x="1119" y="151"/>
                  </a:lnTo>
                  <a:lnTo>
                    <a:pt x="1104" y="239"/>
                  </a:lnTo>
                  <a:lnTo>
                    <a:pt x="1103" y="241"/>
                  </a:lnTo>
                  <a:lnTo>
                    <a:pt x="1069" y="241"/>
                  </a:lnTo>
                  <a:lnTo>
                    <a:pt x="1070" y="237"/>
                  </a:lnTo>
                  <a:close/>
                  <a:moveTo>
                    <a:pt x="1290" y="223"/>
                  </a:moveTo>
                  <a:lnTo>
                    <a:pt x="1284" y="228"/>
                  </a:lnTo>
                  <a:lnTo>
                    <a:pt x="1277" y="231"/>
                  </a:lnTo>
                  <a:lnTo>
                    <a:pt x="1269" y="236"/>
                  </a:lnTo>
                  <a:lnTo>
                    <a:pt x="1261" y="239"/>
                  </a:lnTo>
                  <a:lnTo>
                    <a:pt x="1261" y="239"/>
                  </a:lnTo>
                  <a:lnTo>
                    <a:pt x="1252" y="241"/>
                  </a:lnTo>
                  <a:lnTo>
                    <a:pt x="1244" y="244"/>
                  </a:lnTo>
                  <a:lnTo>
                    <a:pt x="1237" y="245"/>
                  </a:lnTo>
                  <a:lnTo>
                    <a:pt x="1228" y="245"/>
                  </a:lnTo>
                  <a:lnTo>
                    <a:pt x="1215" y="244"/>
                  </a:lnTo>
                  <a:lnTo>
                    <a:pt x="1203" y="241"/>
                  </a:lnTo>
                  <a:lnTo>
                    <a:pt x="1196" y="239"/>
                  </a:lnTo>
                  <a:lnTo>
                    <a:pt x="1190" y="235"/>
                  </a:lnTo>
                  <a:lnTo>
                    <a:pt x="1186" y="230"/>
                  </a:lnTo>
                  <a:lnTo>
                    <a:pt x="1186" y="230"/>
                  </a:lnTo>
                  <a:lnTo>
                    <a:pt x="1182" y="225"/>
                  </a:lnTo>
                  <a:lnTo>
                    <a:pt x="1178" y="219"/>
                  </a:lnTo>
                  <a:lnTo>
                    <a:pt x="1176" y="214"/>
                  </a:lnTo>
                  <a:lnTo>
                    <a:pt x="1175" y="205"/>
                  </a:lnTo>
                  <a:lnTo>
                    <a:pt x="1176" y="194"/>
                  </a:lnTo>
                  <a:lnTo>
                    <a:pt x="1177" y="188"/>
                  </a:lnTo>
                  <a:lnTo>
                    <a:pt x="1179" y="182"/>
                  </a:lnTo>
                  <a:lnTo>
                    <a:pt x="1182" y="175"/>
                  </a:lnTo>
                  <a:lnTo>
                    <a:pt x="1186" y="169"/>
                  </a:lnTo>
                  <a:lnTo>
                    <a:pt x="1186" y="169"/>
                  </a:lnTo>
                  <a:lnTo>
                    <a:pt x="1189" y="164"/>
                  </a:lnTo>
                  <a:lnTo>
                    <a:pt x="1194" y="161"/>
                  </a:lnTo>
                  <a:lnTo>
                    <a:pt x="1199" y="156"/>
                  </a:lnTo>
                  <a:lnTo>
                    <a:pt x="1204" y="152"/>
                  </a:lnTo>
                  <a:lnTo>
                    <a:pt x="1204" y="152"/>
                  </a:lnTo>
                  <a:lnTo>
                    <a:pt x="1209" y="150"/>
                  </a:lnTo>
                  <a:lnTo>
                    <a:pt x="1215" y="147"/>
                  </a:lnTo>
                  <a:lnTo>
                    <a:pt x="1221" y="145"/>
                  </a:lnTo>
                  <a:lnTo>
                    <a:pt x="1227" y="143"/>
                  </a:lnTo>
                  <a:lnTo>
                    <a:pt x="1227" y="143"/>
                  </a:lnTo>
                  <a:lnTo>
                    <a:pt x="1232" y="143"/>
                  </a:lnTo>
                  <a:lnTo>
                    <a:pt x="1238" y="141"/>
                  </a:lnTo>
                  <a:lnTo>
                    <a:pt x="1245" y="140"/>
                  </a:lnTo>
                  <a:lnTo>
                    <a:pt x="1252" y="139"/>
                  </a:lnTo>
                  <a:lnTo>
                    <a:pt x="1269" y="136"/>
                  </a:lnTo>
                  <a:lnTo>
                    <a:pt x="1283" y="134"/>
                  </a:lnTo>
                  <a:lnTo>
                    <a:pt x="1303" y="129"/>
                  </a:lnTo>
                  <a:lnTo>
                    <a:pt x="1303" y="127"/>
                  </a:lnTo>
                  <a:lnTo>
                    <a:pt x="1305" y="124"/>
                  </a:lnTo>
                  <a:lnTo>
                    <a:pt x="1305" y="124"/>
                  </a:lnTo>
                  <a:lnTo>
                    <a:pt x="1305" y="118"/>
                  </a:lnTo>
                  <a:lnTo>
                    <a:pt x="1305" y="115"/>
                  </a:lnTo>
                  <a:lnTo>
                    <a:pt x="1305" y="110"/>
                  </a:lnTo>
                  <a:lnTo>
                    <a:pt x="1303" y="105"/>
                  </a:lnTo>
                  <a:lnTo>
                    <a:pt x="1301" y="102"/>
                  </a:lnTo>
                  <a:lnTo>
                    <a:pt x="1301" y="102"/>
                  </a:lnTo>
                  <a:lnTo>
                    <a:pt x="1297" y="99"/>
                  </a:lnTo>
                  <a:lnTo>
                    <a:pt x="1294" y="98"/>
                  </a:lnTo>
                  <a:lnTo>
                    <a:pt x="1290" y="95"/>
                  </a:lnTo>
                  <a:lnTo>
                    <a:pt x="1285" y="94"/>
                  </a:lnTo>
                  <a:lnTo>
                    <a:pt x="1279" y="94"/>
                  </a:lnTo>
                  <a:lnTo>
                    <a:pt x="1272" y="93"/>
                  </a:lnTo>
                  <a:lnTo>
                    <a:pt x="1263" y="94"/>
                  </a:lnTo>
                  <a:lnTo>
                    <a:pt x="1255" y="95"/>
                  </a:lnTo>
                  <a:lnTo>
                    <a:pt x="1249" y="96"/>
                  </a:lnTo>
                  <a:lnTo>
                    <a:pt x="1243" y="100"/>
                  </a:lnTo>
                  <a:lnTo>
                    <a:pt x="1243" y="100"/>
                  </a:lnTo>
                  <a:lnTo>
                    <a:pt x="1238" y="104"/>
                  </a:lnTo>
                  <a:lnTo>
                    <a:pt x="1234" y="108"/>
                  </a:lnTo>
                  <a:lnTo>
                    <a:pt x="1229" y="116"/>
                  </a:lnTo>
                  <a:lnTo>
                    <a:pt x="1226" y="123"/>
                  </a:lnTo>
                  <a:lnTo>
                    <a:pt x="1224" y="126"/>
                  </a:lnTo>
                  <a:lnTo>
                    <a:pt x="1223" y="126"/>
                  </a:lnTo>
                  <a:lnTo>
                    <a:pt x="1195" y="121"/>
                  </a:lnTo>
                  <a:lnTo>
                    <a:pt x="1192" y="121"/>
                  </a:lnTo>
                  <a:lnTo>
                    <a:pt x="1194" y="117"/>
                  </a:lnTo>
                  <a:lnTo>
                    <a:pt x="1198" y="108"/>
                  </a:lnTo>
                  <a:lnTo>
                    <a:pt x="1201" y="101"/>
                  </a:lnTo>
                  <a:lnTo>
                    <a:pt x="1206" y="94"/>
                  </a:lnTo>
                  <a:lnTo>
                    <a:pt x="1211" y="88"/>
                  </a:lnTo>
                  <a:lnTo>
                    <a:pt x="1217" y="82"/>
                  </a:lnTo>
                  <a:lnTo>
                    <a:pt x="1224" y="77"/>
                  </a:lnTo>
                  <a:lnTo>
                    <a:pt x="1232" y="73"/>
                  </a:lnTo>
                  <a:lnTo>
                    <a:pt x="1240" y="70"/>
                  </a:lnTo>
                  <a:lnTo>
                    <a:pt x="1250" y="67"/>
                  </a:lnTo>
                  <a:lnTo>
                    <a:pt x="1260" y="66"/>
                  </a:lnTo>
                  <a:lnTo>
                    <a:pt x="1280" y="63"/>
                  </a:lnTo>
                  <a:lnTo>
                    <a:pt x="1300" y="65"/>
                  </a:lnTo>
                  <a:lnTo>
                    <a:pt x="1308" y="67"/>
                  </a:lnTo>
                  <a:lnTo>
                    <a:pt x="1315" y="70"/>
                  </a:lnTo>
                  <a:lnTo>
                    <a:pt x="1315" y="70"/>
                  </a:lnTo>
                  <a:lnTo>
                    <a:pt x="1322" y="72"/>
                  </a:lnTo>
                  <a:lnTo>
                    <a:pt x="1326" y="76"/>
                  </a:lnTo>
                  <a:lnTo>
                    <a:pt x="1331" y="79"/>
                  </a:lnTo>
                  <a:lnTo>
                    <a:pt x="1334" y="83"/>
                  </a:lnTo>
                  <a:lnTo>
                    <a:pt x="1334" y="83"/>
                  </a:lnTo>
                  <a:lnTo>
                    <a:pt x="1336" y="88"/>
                  </a:lnTo>
                  <a:lnTo>
                    <a:pt x="1339" y="93"/>
                  </a:lnTo>
                  <a:lnTo>
                    <a:pt x="1340" y="98"/>
                  </a:lnTo>
                  <a:lnTo>
                    <a:pt x="1340" y="104"/>
                  </a:lnTo>
                  <a:lnTo>
                    <a:pt x="1340" y="104"/>
                  </a:lnTo>
                  <a:lnTo>
                    <a:pt x="1340" y="108"/>
                  </a:lnTo>
                  <a:lnTo>
                    <a:pt x="1340" y="115"/>
                  </a:lnTo>
                  <a:lnTo>
                    <a:pt x="1339" y="122"/>
                  </a:lnTo>
                  <a:lnTo>
                    <a:pt x="1337" y="130"/>
                  </a:lnTo>
                  <a:lnTo>
                    <a:pt x="1331" y="168"/>
                  </a:lnTo>
                  <a:lnTo>
                    <a:pt x="1328" y="186"/>
                  </a:lnTo>
                  <a:lnTo>
                    <a:pt x="1325" y="201"/>
                  </a:lnTo>
                  <a:lnTo>
                    <a:pt x="1325" y="208"/>
                  </a:lnTo>
                  <a:lnTo>
                    <a:pt x="1324" y="214"/>
                  </a:lnTo>
                  <a:lnTo>
                    <a:pt x="1324" y="218"/>
                  </a:lnTo>
                  <a:lnTo>
                    <a:pt x="1324" y="218"/>
                  </a:lnTo>
                  <a:lnTo>
                    <a:pt x="1324" y="223"/>
                  </a:lnTo>
                  <a:lnTo>
                    <a:pt x="1325" y="228"/>
                  </a:lnTo>
                  <a:lnTo>
                    <a:pt x="1325" y="228"/>
                  </a:lnTo>
                  <a:lnTo>
                    <a:pt x="1328" y="237"/>
                  </a:lnTo>
                  <a:lnTo>
                    <a:pt x="1329" y="241"/>
                  </a:lnTo>
                  <a:lnTo>
                    <a:pt x="1294" y="241"/>
                  </a:lnTo>
                  <a:lnTo>
                    <a:pt x="1292" y="239"/>
                  </a:lnTo>
                  <a:lnTo>
                    <a:pt x="1291" y="234"/>
                  </a:lnTo>
                  <a:lnTo>
                    <a:pt x="1291" y="229"/>
                  </a:lnTo>
                  <a:lnTo>
                    <a:pt x="1290" y="223"/>
                  </a:lnTo>
                  <a:close/>
                  <a:moveTo>
                    <a:pt x="1298" y="158"/>
                  </a:moveTo>
                  <a:lnTo>
                    <a:pt x="1290" y="161"/>
                  </a:lnTo>
                  <a:lnTo>
                    <a:pt x="1281" y="163"/>
                  </a:lnTo>
                  <a:lnTo>
                    <a:pt x="1254" y="168"/>
                  </a:lnTo>
                  <a:lnTo>
                    <a:pt x="1245" y="169"/>
                  </a:lnTo>
                  <a:lnTo>
                    <a:pt x="1239" y="171"/>
                  </a:lnTo>
                  <a:lnTo>
                    <a:pt x="1233" y="172"/>
                  </a:lnTo>
                  <a:lnTo>
                    <a:pt x="1229" y="173"/>
                  </a:lnTo>
                  <a:lnTo>
                    <a:pt x="1229" y="173"/>
                  </a:lnTo>
                  <a:lnTo>
                    <a:pt x="1226" y="174"/>
                  </a:lnTo>
                  <a:lnTo>
                    <a:pt x="1222" y="177"/>
                  </a:lnTo>
                  <a:lnTo>
                    <a:pt x="1220" y="179"/>
                  </a:lnTo>
                  <a:lnTo>
                    <a:pt x="1217" y="182"/>
                  </a:lnTo>
                  <a:lnTo>
                    <a:pt x="1217" y="182"/>
                  </a:lnTo>
                  <a:lnTo>
                    <a:pt x="1213" y="188"/>
                  </a:lnTo>
                  <a:lnTo>
                    <a:pt x="1211" y="194"/>
                  </a:lnTo>
                  <a:lnTo>
                    <a:pt x="1211" y="199"/>
                  </a:lnTo>
                  <a:lnTo>
                    <a:pt x="1212" y="203"/>
                  </a:lnTo>
                  <a:lnTo>
                    <a:pt x="1213" y="207"/>
                  </a:lnTo>
                  <a:lnTo>
                    <a:pt x="1216" y="211"/>
                  </a:lnTo>
                  <a:lnTo>
                    <a:pt x="1220" y="213"/>
                  </a:lnTo>
                  <a:lnTo>
                    <a:pt x="1224" y="216"/>
                  </a:lnTo>
                  <a:lnTo>
                    <a:pt x="1230" y="217"/>
                  </a:lnTo>
                  <a:lnTo>
                    <a:pt x="1238" y="217"/>
                  </a:lnTo>
                  <a:lnTo>
                    <a:pt x="1246" y="217"/>
                  </a:lnTo>
                  <a:lnTo>
                    <a:pt x="1254" y="216"/>
                  </a:lnTo>
                  <a:lnTo>
                    <a:pt x="1261" y="213"/>
                  </a:lnTo>
                  <a:lnTo>
                    <a:pt x="1267" y="209"/>
                  </a:lnTo>
                  <a:lnTo>
                    <a:pt x="1273" y="206"/>
                  </a:lnTo>
                  <a:lnTo>
                    <a:pt x="1279" y="202"/>
                  </a:lnTo>
                  <a:lnTo>
                    <a:pt x="1279" y="202"/>
                  </a:lnTo>
                  <a:lnTo>
                    <a:pt x="1284" y="197"/>
                  </a:lnTo>
                  <a:lnTo>
                    <a:pt x="1288" y="191"/>
                  </a:lnTo>
                  <a:lnTo>
                    <a:pt x="1291" y="186"/>
                  </a:lnTo>
                  <a:lnTo>
                    <a:pt x="1294" y="180"/>
                  </a:lnTo>
                  <a:lnTo>
                    <a:pt x="1295" y="173"/>
                  </a:lnTo>
                  <a:lnTo>
                    <a:pt x="1297" y="164"/>
                  </a:lnTo>
                  <a:lnTo>
                    <a:pt x="1298" y="158"/>
                  </a:lnTo>
                  <a:close/>
                  <a:moveTo>
                    <a:pt x="1391" y="39"/>
                  </a:moveTo>
                  <a:lnTo>
                    <a:pt x="1397" y="6"/>
                  </a:lnTo>
                  <a:lnTo>
                    <a:pt x="1397" y="4"/>
                  </a:lnTo>
                  <a:lnTo>
                    <a:pt x="1431" y="4"/>
                  </a:lnTo>
                  <a:lnTo>
                    <a:pt x="1431" y="8"/>
                  </a:lnTo>
                  <a:lnTo>
                    <a:pt x="1425" y="40"/>
                  </a:lnTo>
                  <a:lnTo>
                    <a:pt x="1425" y="43"/>
                  </a:lnTo>
                  <a:lnTo>
                    <a:pt x="1391" y="43"/>
                  </a:lnTo>
                  <a:lnTo>
                    <a:pt x="1391" y="39"/>
                  </a:lnTo>
                  <a:close/>
                  <a:moveTo>
                    <a:pt x="1358" y="237"/>
                  </a:moveTo>
                  <a:lnTo>
                    <a:pt x="1386" y="70"/>
                  </a:lnTo>
                  <a:lnTo>
                    <a:pt x="1386" y="68"/>
                  </a:lnTo>
                  <a:lnTo>
                    <a:pt x="1420" y="68"/>
                  </a:lnTo>
                  <a:lnTo>
                    <a:pt x="1420" y="71"/>
                  </a:lnTo>
                  <a:lnTo>
                    <a:pt x="1391" y="239"/>
                  </a:lnTo>
                  <a:lnTo>
                    <a:pt x="1391" y="241"/>
                  </a:lnTo>
                  <a:lnTo>
                    <a:pt x="1357" y="241"/>
                  </a:lnTo>
                  <a:lnTo>
                    <a:pt x="1358" y="237"/>
                  </a:lnTo>
                  <a:close/>
                  <a:moveTo>
                    <a:pt x="1428" y="237"/>
                  </a:moveTo>
                  <a:lnTo>
                    <a:pt x="1458" y="70"/>
                  </a:lnTo>
                  <a:lnTo>
                    <a:pt x="1458" y="68"/>
                  </a:lnTo>
                  <a:lnTo>
                    <a:pt x="1489" y="68"/>
                  </a:lnTo>
                  <a:lnTo>
                    <a:pt x="1488" y="71"/>
                  </a:lnTo>
                  <a:lnTo>
                    <a:pt x="1486" y="85"/>
                  </a:lnTo>
                  <a:lnTo>
                    <a:pt x="1495" y="77"/>
                  </a:lnTo>
                  <a:lnTo>
                    <a:pt x="1506" y="71"/>
                  </a:lnTo>
                  <a:lnTo>
                    <a:pt x="1522" y="66"/>
                  </a:lnTo>
                  <a:lnTo>
                    <a:pt x="1539" y="63"/>
                  </a:lnTo>
                  <a:lnTo>
                    <a:pt x="1547" y="65"/>
                  </a:lnTo>
                  <a:lnTo>
                    <a:pt x="1555" y="66"/>
                  </a:lnTo>
                  <a:lnTo>
                    <a:pt x="1555" y="66"/>
                  </a:lnTo>
                  <a:lnTo>
                    <a:pt x="1561" y="67"/>
                  </a:lnTo>
                  <a:lnTo>
                    <a:pt x="1567" y="70"/>
                  </a:lnTo>
                  <a:lnTo>
                    <a:pt x="1573" y="73"/>
                  </a:lnTo>
                  <a:lnTo>
                    <a:pt x="1578" y="77"/>
                  </a:lnTo>
                  <a:lnTo>
                    <a:pt x="1583" y="81"/>
                  </a:lnTo>
                  <a:lnTo>
                    <a:pt x="1585" y="85"/>
                  </a:lnTo>
                  <a:lnTo>
                    <a:pt x="1585" y="85"/>
                  </a:lnTo>
                  <a:lnTo>
                    <a:pt x="1588" y="90"/>
                  </a:lnTo>
                  <a:lnTo>
                    <a:pt x="1589" y="95"/>
                  </a:lnTo>
                  <a:lnTo>
                    <a:pt x="1590" y="101"/>
                  </a:lnTo>
                  <a:lnTo>
                    <a:pt x="1591" y="107"/>
                  </a:lnTo>
                  <a:lnTo>
                    <a:pt x="1591" y="107"/>
                  </a:lnTo>
                  <a:lnTo>
                    <a:pt x="1591" y="112"/>
                  </a:lnTo>
                  <a:lnTo>
                    <a:pt x="1590" y="118"/>
                  </a:lnTo>
                  <a:lnTo>
                    <a:pt x="1589" y="127"/>
                  </a:lnTo>
                  <a:lnTo>
                    <a:pt x="1588" y="135"/>
                  </a:lnTo>
                  <a:lnTo>
                    <a:pt x="1571" y="239"/>
                  </a:lnTo>
                  <a:lnTo>
                    <a:pt x="1571" y="241"/>
                  </a:lnTo>
                  <a:lnTo>
                    <a:pt x="1537" y="241"/>
                  </a:lnTo>
                  <a:lnTo>
                    <a:pt x="1537" y="237"/>
                  </a:lnTo>
                  <a:lnTo>
                    <a:pt x="1554" y="135"/>
                  </a:lnTo>
                  <a:lnTo>
                    <a:pt x="1555" y="128"/>
                  </a:lnTo>
                  <a:lnTo>
                    <a:pt x="1556" y="121"/>
                  </a:lnTo>
                  <a:lnTo>
                    <a:pt x="1556" y="116"/>
                  </a:lnTo>
                  <a:lnTo>
                    <a:pt x="1555" y="111"/>
                  </a:lnTo>
                  <a:lnTo>
                    <a:pt x="1554" y="107"/>
                  </a:lnTo>
                  <a:lnTo>
                    <a:pt x="1552" y="104"/>
                  </a:lnTo>
                  <a:lnTo>
                    <a:pt x="1550" y="101"/>
                  </a:lnTo>
                  <a:lnTo>
                    <a:pt x="1546" y="99"/>
                  </a:lnTo>
                  <a:lnTo>
                    <a:pt x="1546" y="99"/>
                  </a:lnTo>
                  <a:lnTo>
                    <a:pt x="1543" y="96"/>
                  </a:lnTo>
                  <a:lnTo>
                    <a:pt x="1539" y="95"/>
                  </a:lnTo>
                  <a:lnTo>
                    <a:pt x="1534" y="94"/>
                  </a:lnTo>
                  <a:lnTo>
                    <a:pt x="1529" y="94"/>
                  </a:lnTo>
                  <a:lnTo>
                    <a:pt x="1521" y="95"/>
                  </a:lnTo>
                  <a:lnTo>
                    <a:pt x="1512" y="96"/>
                  </a:lnTo>
                  <a:lnTo>
                    <a:pt x="1505" y="100"/>
                  </a:lnTo>
                  <a:lnTo>
                    <a:pt x="1498" y="105"/>
                  </a:lnTo>
                  <a:lnTo>
                    <a:pt x="1498" y="105"/>
                  </a:lnTo>
                  <a:lnTo>
                    <a:pt x="1493" y="110"/>
                  </a:lnTo>
                  <a:lnTo>
                    <a:pt x="1489" y="115"/>
                  </a:lnTo>
                  <a:lnTo>
                    <a:pt x="1486" y="121"/>
                  </a:lnTo>
                  <a:lnTo>
                    <a:pt x="1482" y="133"/>
                  </a:lnTo>
                  <a:lnTo>
                    <a:pt x="1478" y="147"/>
                  </a:lnTo>
                  <a:lnTo>
                    <a:pt x="1462" y="239"/>
                  </a:lnTo>
                  <a:lnTo>
                    <a:pt x="1462" y="241"/>
                  </a:lnTo>
                  <a:lnTo>
                    <a:pt x="1428" y="241"/>
                  </a:lnTo>
                  <a:lnTo>
                    <a:pt x="1428" y="237"/>
                  </a:lnTo>
                  <a:close/>
                  <a:moveTo>
                    <a:pt x="1642" y="39"/>
                  </a:moveTo>
                  <a:lnTo>
                    <a:pt x="1647" y="6"/>
                  </a:lnTo>
                  <a:lnTo>
                    <a:pt x="1648" y="4"/>
                  </a:lnTo>
                  <a:lnTo>
                    <a:pt x="1682" y="4"/>
                  </a:lnTo>
                  <a:lnTo>
                    <a:pt x="1681" y="8"/>
                  </a:lnTo>
                  <a:lnTo>
                    <a:pt x="1676" y="40"/>
                  </a:lnTo>
                  <a:lnTo>
                    <a:pt x="1676" y="43"/>
                  </a:lnTo>
                  <a:lnTo>
                    <a:pt x="1641" y="43"/>
                  </a:lnTo>
                  <a:lnTo>
                    <a:pt x="1642" y="39"/>
                  </a:lnTo>
                  <a:close/>
                  <a:moveTo>
                    <a:pt x="1608" y="237"/>
                  </a:moveTo>
                  <a:lnTo>
                    <a:pt x="1637" y="70"/>
                  </a:lnTo>
                  <a:lnTo>
                    <a:pt x="1637" y="68"/>
                  </a:lnTo>
                  <a:lnTo>
                    <a:pt x="1671" y="68"/>
                  </a:lnTo>
                  <a:lnTo>
                    <a:pt x="1671" y="71"/>
                  </a:lnTo>
                  <a:lnTo>
                    <a:pt x="1642" y="239"/>
                  </a:lnTo>
                  <a:lnTo>
                    <a:pt x="1642" y="241"/>
                  </a:lnTo>
                  <a:lnTo>
                    <a:pt x="1608" y="241"/>
                  </a:lnTo>
                  <a:lnTo>
                    <a:pt x="1608" y="237"/>
                  </a:lnTo>
                  <a:close/>
                  <a:moveTo>
                    <a:pt x="1680" y="237"/>
                  </a:moveTo>
                  <a:lnTo>
                    <a:pt x="1709" y="70"/>
                  </a:lnTo>
                  <a:lnTo>
                    <a:pt x="1709" y="68"/>
                  </a:lnTo>
                  <a:lnTo>
                    <a:pt x="1741" y="68"/>
                  </a:lnTo>
                  <a:lnTo>
                    <a:pt x="1739" y="71"/>
                  </a:lnTo>
                  <a:lnTo>
                    <a:pt x="1737" y="85"/>
                  </a:lnTo>
                  <a:lnTo>
                    <a:pt x="1747" y="77"/>
                  </a:lnTo>
                  <a:lnTo>
                    <a:pt x="1758" y="71"/>
                  </a:lnTo>
                  <a:lnTo>
                    <a:pt x="1773" y="66"/>
                  </a:lnTo>
                  <a:lnTo>
                    <a:pt x="1790" y="63"/>
                  </a:lnTo>
                  <a:lnTo>
                    <a:pt x="1798" y="65"/>
                  </a:lnTo>
                  <a:lnTo>
                    <a:pt x="1805" y="66"/>
                  </a:lnTo>
                  <a:lnTo>
                    <a:pt x="1812" y="67"/>
                  </a:lnTo>
                  <a:lnTo>
                    <a:pt x="1818" y="70"/>
                  </a:lnTo>
                  <a:lnTo>
                    <a:pt x="1824" y="73"/>
                  </a:lnTo>
                  <a:lnTo>
                    <a:pt x="1829" y="77"/>
                  </a:lnTo>
                  <a:lnTo>
                    <a:pt x="1833" y="81"/>
                  </a:lnTo>
                  <a:lnTo>
                    <a:pt x="1837" y="85"/>
                  </a:lnTo>
                  <a:lnTo>
                    <a:pt x="1837" y="85"/>
                  </a:lnTo>
                  <a:lnTo>
                    <a:pt x="1839" y="90"/>
                  </a:lnTo>
                  <a:lnTo>
                    <a:pt x="1840" y="95"/>
                  </a:lnTo>
                  <a:lnTo>
                    <a:pt x="1841" y="101"/>
                  </a:lnTo>
                  <a:lnTo>
                    <a:pt x="1843" y="107"/>
                  </a:lnTo>
                  <a:lnTo>
                    <a:pt x="1843" y="107"/>
                  </a:lnTo>
                  <a:lnTo>
                    <a:pt x="1843" y="112"/>
                  </a:lnTo>
                  <a:lnTo>
                    <a:pt x="1841" y="118"/>
                  </a:lnTo>
                  <a:lnTo>
                    <a:pt x="1840" y="127"/>
                  </a:lnTo>
                  <a:lnTo>
                    <a:pt x="1839" y="135"/>
                  </a:lnTo>
                  <a:lnTo>
                    <a:pt x="1822" y="239"/>
                  </a:lnTo>
                  <a:lnTo>
                    <a:pt x="1821" y="241"/>
                  </a:lnTo>
                  <a:lnTo>
                    <a:pt x="1787" y="241"/>
                  </a:lnTo>
                  <a:lnTo>
                    <a:pt x="1788" y="237"/>
                  </a:lnTo>
                  <a:lnTo>
                    <a:pt x="1805" y="135"/>
                  </a:lnTo>
                  <a:lnTo>
                    <a:pt x="1806" y="128"/>
                  </a:lnTo>
                  <a:lnTo>
                    <a:pt x="1806" y="121"/>
                  </a:lnTo>
                  <a:lnTo>
                    <a:pt x="1806" y="121"/>
                  </a:lnTo>
                  <a:lnTo>
                    <a:pt x="1806" y="116"/>
                  </a:lnTo>
                  <a:lnTo>
                    <a:pt x="1806" y="111"/>
                  </a:lnTo>
                  <a:lnTo>
                    <a:pt x="1805" y="107"/>
                  </a:lnTo>
                  <a:lnTo>
                    <a:pt x="1804" y="104"/>
                  </a:lnTo>
                  <a:lnTo>
                    <a:pt x="1801" y="101"/>
                  </a:lnTo>
                  <a:lnTo>
                    <a:pt x="1798" y="99"/>
                  </a:lnTo>
                  <a:lnTo>
                    <a:pt x="1798" y="99"/>
                  </a:lnTo>
                  <a:lnTo>
                    <a:pt x="1794" y="96"/>
                  </a:lnTo>
                  <a:lnTo>
                    <a:pt x="1790" y="95"/>
                  </a:lnTo>
                  <a:lnTo>
                    <a:pt x="1786" y="94"/>
                  </a:lnTo>
                  <a:lnTo>
                    <a:pt x="1781" y="94"/>
                  </a:lnTo>
                  <a:lnTo>
                    <a:pt x="1772" y="95"/>
                  </a:lnTo>
                  <a:lnTo>
                    <a:pt x="1764" y="96"/>
                  </a:lnTo>
                  <a:lnTo>
                    <a:pt x="1764" y="96"/>
                  </a:lnTo>
                  <a:lnTo>
                    <a:pt x="1756" y="100"/>
                  </a:lnTo>
                  <a:lnTo>
                    <a:pt x="1749" y="105"/>
                  </a:lnTo>
                  <a:lnTo>
                    <a:pt x="1749" y="105"/>
                  </a:lnTo>
                  <a:lnTo>
                    <a:pt x="1744" y="110"/>
                  </a:lnTo>
                  <a:lnTo>
                    <a:pt x="1741" y="115"/>
                  </a:lnTo>
                  <a:lnTo>
                    <a:pt x="1737" y="121"/>
                  </a:lnTo>
                  <a:lnTo>
                    <a:pt x="1732" y="133"/>
                  </a:lnTo>
                  <a:lnTo>
                    <a:pt x="1730" y="147"/>
                  </a:lnTo>
                  <a:lnTo>
                    <a:pt x="1714" y="239"/>
                  </a:lnTo>
                  <a:lnTo>
                    <a:pt x="1714" y="241"/>
                  </a:lnTo>
                  <a:lnTo>
                    <a:pt x="1680" y="241"/>
                  </a:lnTo>
                  <a:lnTo>
                    <a:pt x="1680" y="237"/>
                  </a:lnTo>
                  <a:close/>
                  <a:moveTo>
                    <a:pt x="1855" y="250"/>
                  </a:moveTo>
                  <a:lnTo>
                    <a:pt x="1883" y="253"/>
                  </a:lnTo>
                  <a:lnTo>
                    <a:pt x="1885" y="253"/>
                  </a:lnTo>
                  <a:lnTo>
                    <a:pt x="1884" y="256"/>
                  </a:lnTo>
                  <a:lnTo>
                    <a:pt x="1885" y="262"/>
                  </a:lnTo>
                  <a:lnTo>
                    <a:pt x="1885" y="267"/>
                  </a:lnTo>
                  <a:lnTo>
                    <a:pt x="1888" y="270"/>
                  </a:lnTo>
                  <a:lnTo>
                    <a:pt x="1890" y="273"/>
                  </a:lnTo>
                  <a:lnTo>
                    <a:pt x="1890" y="273"/>
                  </a:lnTo>
                  <a:lnTo>
                    <a:pt x="1895" y="275"/>
                  </a:lnTo>
                  <a:lnTo>
                    <a:pt x="1901" y="278"/>
                  </a:lnTo>
                  <a:lnTo>
                    <a:pt x="1907" y="279"/>
                  </a:lnTo>
                  <a:lnTo>
                    <a:pt x="1915" y="280"/>
                  </a:lnTo>
                  <a:lnTo>
                    <a:pt x="1925" y="279"/>
                  </a:lnTo>
                  <a:lnTo>
                    <a:pt x="1932" y="278"/>
                  </a:lnTo>
                  <a:lnTo>
                    <a:pt x="1940" y="275"/>
                  </a:lnTo>
                  <a:lnTo>
                    <a:pt x="1946" y="273"/>
                  </a:lnTo>
                  <a:lnTo>
                    <a:pt x="1946" y="273"/>
                  </a:lnTo>
                  <a:lnTo>
                    <a:pt x="1951" y="268"/>
                  </a:lnTo>
                  <a:lnTo>
                    <a:pt x="1956" y="263"/>
                  </a:lnTo>
                  <a:lnTo>
                    <a:pt x="1959" y="258"/>
                  </a:lnTo>
                  <a:lnTo>
                    <a:pt x="1963" y="252"/>
                  </a:lnTo>
                  <a:lnTo>
                    <a:pt x="1963" y="252"/>
                  </a:lnTo>
                  <a:lnTo>
                    <a:pt x="1964" y="248"/>
                  </a:lnTo>
                  <a:lnTo>
                    <a:pt x="1965" y="244"/>
                  </a:lnTo>
                  <a:lnTo>
                    <a:pt x="1966" y="239"/>
                  </a:lnTo>
                  <a:lnTo>
                    <a:pt x="1968" y="231"/>
                  </a:lnTo>
                  <a:lnTo>
                    <a:pt x="1970" y="224"/>
                  </a:lnTo>
                  <a:lnTo>
                    <a:pt x="1960" y="230"/>
                  </a:lnTo>
                  <a:lnTo>
                    <a:pt x="1951" y="235"/>
                  </a:lnTo>
                  <a:lnTo>
                    <a:pt x="1937" y="240"/>
                  </a:lnTo>
                  <a:lnTo>
                    <a:pt x="1924" y="241"/>
                  </a:lnTo>
                  <a:lnTo>
                    <a:pt x="1907" y="240"/>
                  </a:lnTo>
                  <a:lnTo>
                    <a:pt x="1892" y="235"/>
                  </a:lnTo>
                  <a:lnTo>
                    <a:pt x="1881" y="227"/>
                  </a:lnTo>
                  <a:lnTo>
                    <a:pt x="1872" y="214"/>
                  </a:lnTo>
                  <a:lnTo>
                    <a:pt x="1872" y="214"/>
                  </a:lnTo>
                  <a:lnTo>
                    <a:pt x="1866" y="201"/>
                  </a:lnTo>
                  <a:lnTo>
                    <a:pt x="1862" y="186"/>
                  </a:lnTo>
                  <a:lnTo>
                    <a:pt x="1861" y="171"/>
                  </a:lnTo>
                  <a:lnTo>
                    <a:pt x="1863" y="154"/>
                  </a:lnTo>
                  <a:lnTo>
                    <a:pt x="1869" y="129"/>
                  </a:lnTo>
                  <a:lnTo>
                    <a:pt x="1879" y="107"/>
                  </a:lnTo>
                  <a:lnTo>
                    <a:pt x="1879" y="107"/>
                  </a:lnTo>
                  <a:lnTo>
                    <a:pt x="1886" y="98"/>
                  </a:lnTo>
                  <a:lnTo>
                    <a:pt x="1894" y="89"/>
                  </a:lnTo>
                  <a:lnTo>
                    <a:pt x="1902" y="82"/>
                  </a:lnTo>
                  <a:lnTo>
                    <a:pt x="1911" y="76"/>
                  </a:lnTo>
                  <a:lnTo>
                    <a:pt x="1911" y="76"/>
                  </a:lnTo>
                  <a:lnTo>
                    <a:pt x="1931" y="67"/>
                  </a:lnTo>
                  <a:lnTo>
                    <a:pt x="1953" y="63"/>
                  </a:lnTo>
                  <a:lnTo>
                    <a:pt x="1968" y="66"/>
                  </a:lnTo>
                  <a:lnTo>
                    <a:pt x="1980" y="71"/>
                  </a:lnTo>
                  <a:lnTo>
                    <a:pt x="1986" y="74"/>
                  </a:lnTo>
                  <a:lnTo>
                    <a:pt x="1991" y="78"/>
                  </a:lnTo>
                  <a:lnTo>
                    <a:pt x="1996" y="84"/>
                  </a:lnTo>
                  <a:lnTo>
                    <a:pt x="1998" y="70"/>
                  </a:lnTo>
                  <a:lnTo>
                    <a:pt x="1999" y="68"/>
                  </a:lnTo>
                  <a:lnTo>
                    <a:pt x="2031" y="68"/>
                  </a:lnTo>
                  <a:lnTo>
                    <a:pt x="2030" y="71"/>
                  </a:lnTo>
                  <a:lnTo>
                    <a:pt x="2005" y="216"/>
                  </a:lnTo>
                  <a:lnTo>
                    <a:pt x="2002" y="234"/>
                  </a:lnTo>
                  <a:lnTo>
                    <a:pt x="1998" y="250"/>
                  </a:lnTo>
                  <a:lnTo>
                    <a:pt x="1993" y="263"/>
                  </a:lnTo>
                  <a:lnTo>
                    <a:pt x="1988" y="273"/>
                  </a:lnTo>
                  <a:lnTo>
                    <a:pt x="1988" y="273"/>
                  </a:lnTo>
                  <a:lnTo>
                    <a:pt x="1981" y="280"/>
                  </a:lnTo>
                  <a:lnTo>
                    <a:pt x="1975" y="287"/>
                  </a:lnTo>
                  <a:lnTo>
                    <a:pt x="1966" y="293"/>
                  </a:lnTo>
                  <a:lnTo>
                    <a:pt x="1957" y="300"/>
                  </a:lnTo>
                  <a:lnTo>
                    <a:pt x="1936" y="307"/>
                  </a:lnTo>
                  <a:lnTo>
                    <a:pt x="1912" y="309"/>
                  </a:lnTo>
                  <a:lnTo>
                    <a:pt x="1897" y="308"/>
                  </a:lnTo>
                  <a:lnTo>
                    <a:pt x="1885" y="306"/>
                  </a:lnTo>
                  <a:lnTo>
                    <a:pt x="1885" y="306"/>
                  </a:lnTo>
                  <a:lnTo>
                    <a:pt x="1873" y="301"/>
                  </a:lnTo>
                  <a:lnTo>
                    <a:pt x="1864" y="295"/>
                  </a:lnTo>
                  <a:lnTo>
                    <a:pt x="1864" y="295"/>
                  </a:lnTo>
                  <a:lnTo>
                    <a:pt x="1858" y="290"/>
                  </a:lnTo>
                  <a:lnTo>
                    <a:pt x="1855" y="284"/>
                  </a:lnTo>
                  <a:lnTo>
                    <a:pt x="1852" y="276"/>
                  </a:lnTo>
                  <a:lnTo>
                    <a:pt x="1851" y="265"/>
                  </a:lnTo>
                  <a:lnTo>
                    <a:pt x="1852" y="252"/>
                  </a:lnTo>
                  <a:lnTo>
                    <a:pt x="1852" y="248"/>
                  </a:lnTo>
                  <a:lnTo>
                    <a:pt x="1855" y="250"/>
                  </a:lnTo>
                  <a:close/>
                  <a:moveTo>
                    <a:pt x="1898" y="152"/>
                  </a:moveTo>
                  <a:lnTo>
                    <a:pt x="1896" y="167"/>
                  </a:lnTo>
                  <a:lnTo>
                    <a:pt x="1896" y="179"/>
                  </a:lnTo>
                  <a:lnTo>
                    <a:pt x="1897" y="186"/>
                  </a:lnTo>
                  <a:lnTo>
                    <a:pt x="1900" y="192"/>
                  </a:lnTo>
                  <a:lnTo>
                    <a:pt x="1902" y="197"/>
                  </a:lnTo>
                  <a:lnTo>
                    <a:pt x="1902" y="197"/>
                  </a:lnTo>
                  <a:lnTo>
                    <a:pt x="1906" y="202"/>
                  </a:lnTo>
                  <a:lnTo>
                    <a:pt x="1909" y="206"/>
                  </a:lnTo>
                  <a:lnTo>
                    <a:pt x="1914" y="208"/>
                  </a:lnTo>
                  <a:lnTo>
                    <a:pt x="1919" y="211"/>
                  </a:lnTo>
                  <a:lnTo>
                    <a:pt x="1924" y="212"/>
                  </a:lnTo>
                  <a:lnTo>
                    <a:pt x="1930" y="212"/>
                  </a:lnTo>
                  <a:lnTo>
                    <a:pt x="1948" y="208"/>
                  </a:lnTo>
                  <a:lnTo>
                    <a:pt x="1964" y="197"/>
                  </a:lnTo>
                  <a:lnTo>
                    <a:pt x="1969" y="192"/>
                  </a:lnTo>
                  <a:lnTo>
                    <a:pt x="1973" y="186"/>
                  </a:lnTo>
                  <a:lnTo>
                    <a:pt x="1976" y="179"/>
                  </a:lnTo>
                  <a:lnTo>
                    <a:pt x="1981" y="167"/>
                  </a:lnTo>
                  <a:lnTo>
                    <a:pt x="1985" y="152"/>
                  </a:lnTo>
                  <a:lnTo>
                    <a:pt x="1986" y="138"/>
                  </a:lnTo>
                  <a:lnTo>
                    <a:pt x="1985" y="126"/>
                  </a:lnTo>
                  <a:lnTo>
                    <a:pt x="1983" y="118"/>
                  </a:lnTo>
                  <a:lnTo>
                    <a:pt x="1982" y="113"/>
                  </a:lnTo>
                  <a:lnTo>
                    <a:pt x="1979" y="107"/>
                  </a:lnTo>
                  <a:lnTo>
                    <a:pt x="1975" y="104"/>
                  </a:lnTo>
                  <a:lnTo>
                    <a:pt x="1971" y="100"/>
                  </a:lnTo>
                  <a:lnTo>
                    <a:pt x="1966" y="96"/>
                  </a:lnTo>
                  <a:lnTo>
                    <a:pt x="1962" y="95"/>
                  </a:lnTo>
                  <a:lnTo>
                    <a:pt x="1957" y="94"/>
                  </a:lnTo>
                  <a:lnTo>
                    <a:pt x="1951" y="93"/>
                  </a:lnTo>
                  <a:lnTo>
                    <a:pt x="1942" y="94"/>
                  </a:lnTo>
                  <a:lnTo>
                    <a:pt x="1934" y="96"/>
                  </a:lnTo>
                  <a:lnTo>
                    <a:pt x="1926" y="101"/>
                  </a:lnTo>
                  <a:lnTo>
                    <a:pt x="1918" y="107"/>
                  </a:lnTo>
                  <a:lnTo>
                    <a:pt x="1913" y="113"/>
                  </a:lnTo>
                  <a:lnTo>
                    <a:pt x="1909" y="119"/>
                  </a:lnTo>
                  <a:lnTo>
                    <a:pt x="1906" y="126"/>
                  </a:lnTo>
                  <a:lnTo>
                    <a:pt x="1901" y="138"/>
                  </a:lnTo>
                  <a:lnTo>
                    <a:pt x="1898" y="152"/>
                  </a:lnTo>
                  <a:close/>
                  <a:moveTo>
                    <a:pt x="2137" y="161"/>
                  </a:moveTo>
                  <a:lnTo>
                    <a:pt x="2166" y="158"/>
                  </a:lnTo>
                  <a:lnTo>
                    <a:pt x="2169" y="158"/>
                  </a:lnTo>
                  <a:lnTo>
                    <a:pt x="2169" y="162"/>
                  </a:lnTo>
                  <a:lnTo>
                    <a:pt x="2169" y="169"/>
                  </a:lnTo>
                  <a:lnTo>
                    <a:pt x="2171" y="177"/>
                  </a:lnTo>
                  <a:lnTo>
                    <a:pt x="2172" y="183"/>
                  </a:lnTo>
                  <a:lnTo>
                    <a:pt x="2174" y="189"/>
                  </a:lnTo>
                  <a:lnTo>
                    <a:pt x="2177" y="194"/>
                  </a:lnTo>
                  <a:lnTo>
                    <a:pt x="2181" y="197"/>
                  </a:lnTo>
                  <a:lnTo>
                    <a:pt x="2186" y="202"/>
                  </a:lnTo>
                  <a:lnTo>
                    <a:pt x="2192" y="206"/>
                  </a:lnTo>
                  <a:lnTo>
                    <a:pt x="2200" y="208"/>
                  </a:lnTo>
                  <a:lnTo>
                    <a:pt x="2208" y="211"/>
                  </a:lnTo>
                  <a:lnTo>
                    <a:pt x="2217" y="212"/>
                  </a:lnTo>
                  <a:lnTo>
                    <a:pt x="2225" y="212"/>
                  </a:lnTo>
                  <a:lnTo>
                    <a:pt x="2234" y="212"/>
                  </a:lnTo>
                  <a:lnTo>
                    <a:pt x="2242" y="211"/>
                  </a:lnTo>
                  <a:lnTo>
                    <a:pt x="2249" y="209"/>
                  </a:lnTo>
                  <a:lnTo>
                    <a:pt x="2257" y="207"/>
                  </a:lnTo>
                  <a:lnTo>
                    <a:pt x="2257" y="207"/>
                  </a:lnTo>
                  <a:lnTo>
                    <a:pt x="2263" y="205"/>
                  </a:lnTo>
                  <a:lnTo>
                    <a:pt x="2269" y="201"/>
                  </a:lnTo>
                  <a:lnTo>
                    <a:pt x="2269" y="201"/>
                  </a:lnTo>
                  <a:lnTo>
                    <a:pt x="2274" y="197"/>
                  </a:lnTo>
                  <a:lnTo>
                    <a:pt x="2277" y="194"/>
                  </a:lnTo>
                  <a:lnTo>
                    <a:pt x="2277" y="194"/>
                  </a:lnTo>
                  <a:lnTo>
                    <a:pt x="2281" y="189"/>
                  </a:lnTo>
                  <a:lnTo>
                    <a:pt x="2283" y="184"/>
                  </a:lnTo>
                  <a:lnTo>
                    <a:pt x="2286" y="180"/>
                  </a:lnTo>
                  <a:lnTo>
                    <a:pt x="2287" y="175"/>
                  </a:lnTo>
                  <a:lnTo>
                    <a:pt x="2287" y="171"/>
                  </a:lnTo>
                  <a:lnTo>
                    <a:pt x="2287" y="166"/>
                  </a:lnTo>
                  <a:lnTo>
                    <a:pt x="2286" y="162"/>
                  </a:lnTo>
                  <a:lnTo>
                    <a:pt x="2285" y="158"/>
                  </a:lnTo>
                  <a:lnTo>
                    <a:pt x="2285" y="158"/>
                  </a:lnTo>
                  <a:lnTo>
                    <a:pt x="2281" y="155"/>
                  </a:lnTo>
                  <a:lnTo>
                    <a:pt x="2277" y="151"/>
                  </a:lnTo>
                  <a:lnTo>
                    <a:pt x="2273" y="149"/>
                  </a:lnTo>
                  <a:lnTo>
                    <a:pt x="2266" y="145"/>
                  </a:lnTo>
                  <a:lnTo>
                    <a:pt x="2266" y="145"/>
                  </a:lnTo>
                  <a:lnTo>
                    <a:pt x="2264" y="144"/>
                  </a:lnTo>
                  <a:lnTo>
                    <a:pt x="2259" y="143"/>
                  </a:lnTo>
                  <a:lnTo>
                    <a:pt x="2253" y="141"/>
                  </a:lnTo>
                  <a:lnTo>
                    <a:pt x="2253" y="141"/>
                  </a:lnTo>
                  <a:lnTo>
                    <a:pt x="2242" y="138"/>
                  </a:lnTo>
                  <a:lnTo>
                    <a:pt x="2228" y="134"/>
                  </a:lnTo>
                  <a:lnTo>
                    <a:pt x="2214" y="130"/>
                  </a:lnTo>
                  <a:lnTo>
                    <a:pt x="2202" y="127"/>
                  </a:lnTo>
                  <a:lnTo>
                    <a:pt x="2196" y="124"/>
                  </a:lnTo>
                  <a:lnTo>
                    <a:pt x="2190" y="122"/>
                  </a:lnTo>
                  <a:lnTo>
                    <a:pt x="2185" y="119"/>
                  </a:lnTo>
                  <a:lnTo>
                    <a:pt x="2178" y="115"/>
                  </a:lnTo>
                  <a:lnTo>
                    <a:pt x="2172" y="110"/>
                  </a:lnTo>
                  <a:lnTo>
                    <a:pt x="2167" y="104"/>
                  </a:lnTo>
                  <a:lnTo>
                    <a:pt x="2163" y="96"/>
                  </a:lnTo>
                  <a:lnTo>
                    <a:pt x="2163" y="96"/>
                  </a:lnTo>
                  <a:lnTo>
                    <a:pt x="2161" y="89"/>
                  </a:lnTo>
                  <a:lnTo>
                    <a:pt x="2160" y="82"/>
                  </a:lnTo>
                  <a:lnTo>
                    <a:pt x="2158" y="74"/>
                  </a:lnTo>
                  <a:lnTo>
                    <a:pt x="2160" y="66"/>
                  </a:lnTo>
                  <a:lnTo>
                    <a:pt x="2162" y="57"/>
                  </a:lnTo>
                  <a:lnTo>
                    <a:pt x="2166" y="49"/>
                  </a:lnTo>
                  <a:lnTo>
                    <a:pt x="2169" y="40"/>
                  </a:lnTo>
                  <a:lnTo>
                    <a:pt x="2175" y="32"/>
                  </a:lnTo>
                  <a:lnTo>
                    <a:pt x="2183" y="25"/>
                  </a:lnTo>
                  <a:lnTo>
                    <a:pt x="2191" y="18"/>
                  </a:lnTo>
                  <a:lnTo>
                    <a:pt x="2200" y="12"/>
                  </a:lnTo>
                  <a:lnTo>
                    <a:pt x="2209" y="8"/>
                  </a:lnTo>
                  <a:lnTo>
                    <a:pt x="2209" y="8"/>
                  </a:lnTo>
                  <a:lnTo>
                    <a:pt x="2231" y="3"/>
                  </a:lnTo>
                  <a:lnTo>
                    <a:pt x="2254" y="0"/>
                  </a:lnTo>
                  <a:lnTo>
                    <a:pt x="2279" y="3"/>
                  </a:lnTo>
                  <a:lnTo>
                    <a:pt x="2299" y="9"/>
                  </a:lnTo>
                  <a:lnTo>
                    <a:pt x="2309" y="14"/>
                  </a:lnTo>
                  <a:lnTo>
                    <a:pt x="2316" y="20"/>
                  </a:lnTo>
                  <a:lnTo>
                    <a:pt x="2320" y="23"/>
                  </a:lnTo>
                  <a:lnTo>
                    <a:pt x="2324" y="29"/>
                  </a:lnTo>
                  <a:lnTo>
                    <a:pt x="2327" y="34"/>
                  </a:lnTo>
                  <a:lnTo>
                    <a:pt x="2327" y="34"/>
                  </a:lnTo>
                  <a:lnTo>
                    <a:pt x="2331" y="43"/>
                  </a:lnTo>
                  <a:lnTo>
                    <a:pt x="2332" y="53"/>
                  </a:lnTo>
                  <a:lnTo>
                    <a:pt x="2332" y="72"/>
                  </a:lnTo>
                  <a:lnTo>
                    <a:pt x="2332" y="74"/>
                  </a:lnTo>
                  <a:lnTo>
                    <a:pt x="2330" y="74"/>
                  </a:lnTo>
                  <a:lnTo>
                    <a:pt x="2300" y="77"/>
                  </a:lnTo>
                  <a:lnTo>
                    <a:pt x="2297" y="77"/>
                  </a:lnTo>
                  <a:lnTo>
                    <a:pt x="2297" y="74"/>
                  </a:lnTo>
                  <a:lnTo>
                    <a:pt x="2297" y="67"/>
                  </a:lnTo>
                  <a:lnTo>
                    <a:pt x="2297" y="61"/>
                  </a:lnTo>
                  <a:lnTo>
                    <a:pt x="2296" y="56"/>
                  </a:lnTo>
                  <a:lnTo>
                    <a:pt x="2296" y="56"/>
                  </a:lnTo>
                  <a:lnTo>
                    <a:pt x="2293" y="51"/>
                  </a:lnTo>
                  <a:lnTo>
                    <a:pt x="2291" y="46"/>
                  </a:lnTo>
                  <a:lnTo>
                    <a:pt x="2287" y="43"/>
                  </a:lnTo>
                  <a:lnTo>
                    <a:pt x="2283" y="40"/>
                  </a:lnTo>
                  <a:lnTo>
                    <a:pt x="2279" y="38"/>
                  </a:lnTo>
                  <a:lnTo>
                    <a:pt x="2274" y="35"/>
                  </a:lnTo>
                  <a:lnTo>
                    <a:pt x="2263" y="33"/>
                  </a:lnTo>
                  <a:lnTo>
                    <a:pt x="2251" y="33"/>
                  </a:lnTo>
                  <a:lnTo>
                    <a:pt x="2239" y="33"/>
                  </a:lnTo>
                  <a:lnTo>
                    <a:pt x="2228" y="35"/>
                  </a:lnTo>
                  <a:lnTo>
                    <a:pt x="2222" y="37"/>
                  </a:lnTo>
                  <a:lnTo>
                    <a:pt x="2215" y="39"/>
                  </a:lnTo>
                  <a:lnTo>
                    <a:pt x="2211" y="43"/>
                  </a:lnTo>
                  <a:lnTo>
                    <a:pt x="2205" y="48"/>
                  </a:lnTo>
                  <a:lnTo>
                    <a:pt x="2200" y="53"/>
                  </a:lnTo>
                  <a:lnTo>
                    <a:pt x="2197" y="59"/>
                  </a:lnTo>
                  <a:lnTo>
                    <a:pt x="2195" y="65"/>
                  </a:lnTo>
                  <a:lnTo>
                    <a:pt x="2195" y="71"/>
                  </a:lnTo>
                  <a:lnTo>
                    <a:pt x="2195" y="76"/>
                  </a:lnTo>
                  <a:lnTo>
                    <a:pt x="2197" y="79"/>
                  </a:lnTo>
                  <a:lnTo>
                    <a:pt x="2200" y="83"/>
                  </a:lnTo>
                  <a:lnTo>
                    <a:pt x="2200" y="83"/>
                  </a:lnTo>
                  <a:lnTo>
                    <a:pt x="2203" y="85"/>
                  </a:lnTo>
                  <a:lnTo>
                    <a:pt x="2207" y="88"/>
                  </a:lnTo>
                  <a:lnTo>
                    <a:pt x="2213" y="90"/>
                  </a:lnTo>
                  <a:lnTo>
                    <a:pt x="2225" y="95"/>
                  </a:lnTo>
                  <a:lnTo>
                    <a:pt x="2242" y="99"/>
                  </a:lnTo>
                  <a:lnTo>
                    <a:pt x="2258" y="102"/>
                  </a:lnTo>
                  <a:lnTo>
                    <a:pt x="2271" y="107"/>
                  </a:lnTo>
                  <a:lnTo>
                    <a:pt x="2280" y="110"/>
                  </a:lnTo>
                  <a:lnTo>
                    <a:pt x="2286" y="112"/>
                  </a:lnTo>
                  <a:lnTo>
                    <a:pt x="2291" y="113"/>
                  </a:lnTo>
                  <a:lnTo>
                    <a:pt x="2291" y="113"/>
                  </a:lnTo>
                  <a:lnTo>
                    <a:pt x="2299" y="119"/>
                  </a:lnTo>
                  <a:lnTo>
                    <a:pt x="2308" y="124"/>
                  </a:lnTo>
                  <a:lnTo>
                    <a:pt x="2314" y="132"/>
                  </a:lnTo>
                  <a:lnTo>
                    <a:pt x="2317" y="139"/>
                  </a:lnTo>
                  <a:lnTo>
                    <a:pt x="2317" y="139"/>
                  </a:lnTo>
                  <a:lnTo>
                    <a:pt x="2321" y="146"/>
                  </a:lnTo>
                  <a:lnTo>
                    <a:pt x="2322" y="155"/>
                  </a:lnTo>
                  <a:lnTo>
                    <a:pt x="2324" y="163"/>
                  </a:lnTo>
                  <a:lnTo>
                    <a:pt x="2322" y="173"/>
                  </a:lnTo>
                  <a:lnTo>
                    <a:pt x="2320" y="183"/>
                  </a:lnTo>
                  <a:lnTo>
                    <a:pt x="2316" y="192"/>
                  </a:lnTo>
                  <a:lnTo>
                    <a:pt x="2311" y="201"/>
                  </a:lnTo>
                  <a:lnTo>
                    <a:pt x="2305" y="209"/>
                  </a:lnTo>
                  <a:lnTo>
                    <a:pt x="2298" y="217"/>
                  </a:lnTo>
                  <a:lnTo>
                    <a:pt x="2290" y="224"/>
                  </a:lnTo>
                  <a:lnTo>
                    <a:pt x="2270" y="236"/>
                  </a:lnTo>
                  <a:lnTo>
                    <a:pt x="2247" y="242"/>
                  </a:lnTo>
                  <a:lnTo>
                    <a:pt x="2223" y="245"/>
                  </a:lnTo>
                  <a:lnTo>
                    <a:pt x="2207" y="245"/>
                  </a:lnTo>
                  <a:lnTo>
                    <a:pt x="2194" y="242"/>
                  </a:lnTo>
                  <a:lnTo>
                    <a:pt x="2181" y="240"/>
                  </a:lnTo>
                  <a:lnTo>
                    <a:pt x="2171" y="235"/>
                  </a:lnTo>
                  <a:lnTo>
                    <a:pt x="2163" y="233"/>
                  </a:lnTo>
                  <a:lnTo>
                    <a:pt x="2158" y="228"/>
                  </a:lnTo>
                  <a:lnTo>
                    <a:pt x="2152" y="224"/>
                  </a:lnTo>
                  <a:lnTo>
                    <a:pt x="2147" y="218"/>
                  </a:lnTo>
                  <a:lnTo>
                    <a:pt x="2144" y="213"/>
                  </a:lnTo>
                  <a:lnTo>
                    <a:pt x="2140" y="207"/>
                  </a:lnTo>
                  <a:lnTo>
                    <a:pt x="2134" y="186"/>
                  </a:lnTo>
                  <a:lnTo>
                    <a:pt x="2134" y="163"/>
                  </a:lnTo>
                  <a:lnTo>
                    <a:pt x="2135" y="161"/>
                  </a:lnTo>
                  <a:lnTo>
                    <a:pt x="2137" y="161"/>
                  </a:lnTo>
                  <a:close/>
                  <a:moveTo>
                    <a:pt x="2333" y="302"/>
                  </a:moveTo>
                  <a:lnTo>
                    <a:pt x="2372" y="70"/>
                  </a:lnTo>
                  <a:lnTo>
                    <a:pt x="2372" y="68"/>
                  </a:lnTo>
                  <a:lnTo>
                    <a:pt x="2404" y="68"/>
                  </a:lnTo>
                  <a:lnTo>
                    <a:pt x="2404" y="71"/>
                  </a:lnTo>
                  <a:lnTo>
                    <a:pt x="2401" y="84"/>
                  </a:lnTo>
                  <a:lnTo>
                    <a:pt x="2407" y="79"/>
                  </a:lnTo>
                  <a:lnTo>
                    <a:pt x="2413" y="74"/>
                  </a:lnTo>
                  <a:lnTo>
                    <a:pt x="2420" y="71"/>
                  </a:lnTo>
                  <a:lnTo>
                    <a:pt x="2420" y="71"/>
                  </a:lnTo>
                  <a:lnTo>
                    <a:pt x="2427" y="67"/>
                  </a:lnTo>
                  <a:lnTo>
                    <a:pt x="2434" y="66"/>
                  </a:lnTo>
                  <a:lnTo>
                    <a:pt x="2441" y="65"/>
                  </a:lnTo>
                  <a:lnTo>
                    <a:pt x="2450" y="63"/>
                  </a:lnTo>
                  <a:lnTo>
                    <a:pt x="2471" y="67"/>
                  </a:lnTo>
                  <a:lnTo>
                    <a:pt x="2479" y="71"/>
                  </a:lnTo>
                  <a:lnTo>
                    <a:pt x="2488" y="76"/>
                  </a:lnTo>
                  <a:lnTo>
                    <a:pt x="2492" y="79"/>
                  </a:lnTo>
                  <a:lnTo>
                    <a:pt x="2497" y="84"/>
                  </a:lnTo>
                  <a:lnTo>
                    <a:pt x="2501" y="90"/>
                  </a:lnTo>
                  <a:lnTo>
                    <a:pt x="2503" y="95"/>
                  </a:lnTo>
                  <a:lnTo>
                    <a:pt x="2506" y="101"/>
                  </a:lnTo>
                  <a:lnTo>
                    <a:pt x="2508" y="108"/>
                  </a:lnTo>
                  <a:lnTo>
                    <a:pt x="2508" y="108"/>
                  </a:lnTo>
                  <a:lnTo>
                    <a:pt x="2511" y="130"/>
                  </a:lnTo>
                  <a:lnTo>
                    <a:pt x="2509" y="154"/>
                  </a:lnTo>
                  <a:lnTo>
                    <a:pt x="2502" y="179"/>
                  </a:lnTo>
                  <a:lnTo>
                    <a:pt x="2491" y="201"/>
                  </a:lnTo>
                  <a:lnTo>
                    <a:pt x="2485" y="211"/>
                  </a:lnTo>
                  <a:lnTo>
                    <a:pt x="2477" y="219"/>
                  </a:lnTo>
                  <a:lnTo>
                    <a:pt x="2468" y="228"/>
                  </a:lnTo>
                  <a:lnTo>
                    <a:pt x="2458" y="234"/>
                  </a:lnTo>
                  <a:lnTo>
                    <a:pt x="2458" y="234"/>
                  </a:lnTo>
                  <a:lnTo>
                    <a:pt x="2439" y="242"/>
                  </a:lnTo>
                  <a:lnTo>
                    <a:pt x="2418" y="245"/>
                  </a:lnTo>
                  <a:lnTo>
                    <a:pt x="2405" y="244"/>
                  </a:lnTo>
                  <a:lnTo>
                    <a:pt x="2393" y="239"/>
                  </a:lnTo>
                  <a:lnTo>
                    <a:pt x="2388" y="235"/>
                  </a:lnTo>
                  <a:lnTo>
                    <a:pt x="2383" y="231"/>
                  </a:lnTo>
                  <a:lnTo>
                    <a:pt x="2379" y="228"/>
                  </a:lnTo>
                  <a:lnTo>
                    <a:pt x="2367" y="303"/>
                  </a:lnTo>
                  <a:lnTo>
                    <a:pt x="2366" y="306"/>
                  </a:lnTo>
                  <a:lnTo>
                    <a:pt x="2332" y="306"/>
                  </a:lnTo>
                  <a:lnTo>
                    <a:pt x="2333" y="302"/>
                  </a:lnTo>
                  <a:close/>
                  <a:moveTo>
                    <a:pt x="2389" y="156"/>
                  </a:moveTo>
                  <a:lnTo>
                    <a:pt x="2388" y="171"/>
                  </a:lnTo>
                  <a:lnTo>
                    <a:pt x="2388" y="183"/>
                  </a:lnTo>
                  <a:lnTo>
                    <a:pt x="2389" y="190"/>
                  </a:lnTo>
                  <a:lnTo>
                    <a:pt x="2390" y="196"/>
                  </a:lnTo>
                  <a:lnTo>
                    <a:pt x="2394" y="202"/>
                  </a:lnTo>
                  <a:lnTo>
                    <a:pt x="2394" y="202"/>
                  </a:lnTo>
                  <a:lnTo>
                    <a:pt x="2398" y="206"/>
                  </a:lnTo>
                  <a:lnTo>
                    <a:pt x="2401" y="209"/>
                  </a:lnTo>
                  <a:lnTo>
                    <a:pt x="2405" y="212"/>
                  </a:lnTo>
                  <a:lnTo>
                    <a:pt x="2410" y="214"/>
                  </a:lnTo>
                  <a:lnTo>
                    <a:pt x="2415" y="216"/>
                  </a:lnTo>
                  <a:lnTo>
                    <a:pt x="2421" y="216"/>
                  </a:lnTo>
                  <a:lnTo>
                    <a:pt x="2429" y="214"/>
                  </a:lnTo>
                  <a:lnTo>
                    <a:pt x="2438" y="212"/>
                  </a:lnTo>
                  <a:lnTo>
                    <a:pt x="2445" y="207"/>
                  </a:lnTo>
                  <a:lnTo>
                    <a:pt x="2454" y="201"/>
                  </a:lnTo>
                  <a:lnTo>
                    <a:pt x="2454" y="201"/>
                  </a:lnTo>
                  <a:lnTo>
                    <a:pt x="2461" y="192"/>
                  </a:lnTo>
                  <a:lnTo>
                    <a:pt x="2467" y="182"/>
                  </a:lnTo>
                  <a:lnTo>
                    <a:pt x="2472" y="168"/>
                  </a:lnTo>
                  <a:lnTo>
                    <a:pt x="2474" y="152"/>
                  </a:lnTo>
                  <a:lnTo>
                    <a:pt x="2477" y="138"/>
                  </a:lnTo>
                  <a:lnTo>
                    <a:pt x="2475" y="126"/>
                  </a:lnTo>
                  <a:lnTo>
                    <a:pt x="2474" y="118"/>
                  </a:lnTo>
                  <a:lnTo>
                    <a:pt x="2473" y="112"/>
                  </a:lnTo>
                  <a:lnTo>
                    <a:pt x="2469" y="106"/>
                  </a:lnTo>
                  <a:lnTo>
                    <a:pt x="2471" y="106"/>
                  </a:lnTo>
                  <a:lnTo>
                    <a:pt x="2467" y="102"/>
                  </a:lnTo>
                  <a:lnTo>
                    <a:pt x="2463" y="99"/>
                  </a:lnTo>
                  <a:lnTo>
                    <a:pt x="2458" y="95"/>
                  </a:lnTo>
                  <a:lnTo>
                    <a:pt x="2454" y="94"/>
                  </a:lnTo>
                  <a:lnTo>
                    <a:pt x="2449" y="93"/>
                  </a:lnTo>
                  <a:lnTo>
                    <a:pt x="2444" y="91"/>
                  </a:lnTo>
                  <a:lnTo>
                    <a:pt x="2435" y="93"/>
                  </a:lnTo>
                  <a:lnTo>
                    <a:pt x="2427" y="96"/>
                  </a:lnTo>
                  <a:lnTo>
                    <a:pt x="2418" y="101"/>
                  </a:lnTo>
                  <a:lnTo>
                    <a:pt x="2411" y="108"/>
                  </a:lnTo>
                  <a:lnTo>
                    <a:pt x="2404" y="117"/>
                  </a:lnTo>
                  <a:lnTo>
                    <a:pt x="2398" y="128"/>
                  </a:lnTo>
                  <a:lnTo>
                    <a:pt x="2393" y="141"/>
                  </a:lnTo>
                  <a:lnTo>
                    <a:pt x="2389" y="156"/>
                  </a:lnTo>
                  <a:close/>
                  <a:moveTo>
                    <a:pt x="2650" y="182"/>
                  </a:moveTo>
                  <a:lnTo>
                    <a:pt x="2678" y="185"/>
                  </a:lnTo>
                  <a:lnTo>
                    <a:pt x="2683" y="185"/>
                  </a:lnTo>
                  <a:lnTo>
                    <a:pt x="2681" y="189"/>
                  </a:lnTo>
                  <a:lnTo>
                    <a:pt x="2675" y="201"/>
                  </a:lnTo>
                  <a:lnTo>
                    <a:pt x="2667" y="212"/>
                  </a:lnTo>
                  <a:lnTo>
                    <a:pt x="2661" y="219"/>
                  </a:lnTo>
                  <a:lnTo>
                    <a:pt x="2655" y="225"/>
                  </a:lnTo>
                  <a:lnTo>
                    <a:pt x="2648" y="230"/>
                  </a:lnTo>
                  <a:lnTo>
                    <a:pt x="2648" y="230"/>
                  </a:lnTo>
                  <a:lnTo>
                    <a:pt x="2636" y="236"/>
                  </a:lnTo>
                  <a:lnTo>
                    <a:pt x="2624" y="241"/>
                  </a:lnTo>
                  <a:lnTo>
                    <a:pt x="2610" y="244"/>
                  </a:lnTo>
                  <a:lnTo>
                    <a:pt x="2596" y="245"/>
                  </a:lnTo>
                  <a:lnTo>
                    <a:pt x="2579" y="244"/>
                  </a:lnTo>
                  <a:lnTo>
                    <a:pt x="2563" y="239"/>
                  </a:lnTo>
                  <a:lnTo>
                    <a:pt x="2549" y="231"/>
                  </a:lnTo>
                  <a:lnTo>
                    <a:pt x="2540" y="222"/>
                  </a:lnTo>
                  <a:lnTo>
                    <a:pt x="2531" y="208"/>
                  </a:lnTo>
                  <a:lnTo>
                    <a:pt x="2528" y="192"/>
                  </a:lnTo>
                  <a:lnTo>
                    <a:pt x="2526" y="175"/>
                  </a:lnTo>
                  <a:lnTo>
                    <a:pt x="2528" y="156"/>
                  </a:lnTo>
                  <a:lnTo>
                    <a:pt x="2532" y="135"/>
                  </a:lnTo>
                  <a:lnTo>
                    <a:pt x="2540" y="117"/>
                  </a:lnTo>
                  <a:lnTo>
                    <a:pt x="2549" y="101"/>
                  </a:lnTo>
                  <a:lnTo>
                    <a:pt x="2562" y="88"/>
                  </a:lnTo>
                  <a:lnTo>
                    <a:pt x="2562" y="88"/>
                  </a:lnTo>
                  <a:lnTo>
                    <a:pt x="2575" y="78"/>
                  </a:lnTo>
                  <a:lnTo>
                    <a:pt x="2591" y="70"/>
                  </a:lnTo>
                  <a:lnTo>
                    <a:pt x="2607" y="66"/>
                  </a:lnTo>
                  <a:lnTo>
                    <a:pt x="2624" y="63"/>
                  </a:lnTo>
                  <a:lnTo>
                    <a:pt x="2641" y="66"/>
                  </a:lnTo>
                  <a:lnTo>
                    <a:pt x="2654" y="70"/>
                  </a:lnTo>
                  <a:lnTo>
                    <a:pt x="2667" y="77"/>
                  </a:lnTo>
                  <a:lnTo>
                    <a:pt x="2677" y="88"/>
                  </a:lnTo>
                  <a:lnTo>
                    <a:pt x="2677" y="88"/>
                  </a:lnTo>
                  <a:lnTo>
                    <a:pt x="2684" y="101"/>
                  </a:lnTo>
                  <a:lnTo>
                    <a:pt x="2689" y="117"/>
                  </a:lnTo>
                  <a:lnTo>
                    <a:pt x="2689" y="117"/>
                  </a:lnTo>
                  <a:lnTo>
                    <a:pt x="2690" y="134"/>
                  </a:lnTo>
                  <a:lnTo>
                    <a:pt x="2688" y="155"/>
                  </a:lnTo>
                  <a:lnTo>
                    <a:pt x="2687" y="158"/>
                  </a:lnTo>
                  <a:lnTo>
                    <a:pt x="2687" y="158"/>
                  </a:lnTo>
                  <a:lnTo>
                    <a:pt x="2687" y="162"/>
                  </a:lnTo>
                  <a:lnTo>
                    <a:pt x="2686" y="164"/>
                  </a:lnTo>
                  <a:lnTo>
                    <a:pt x="2562" y="164"/>
                  </a:lnTo>
                  <a:lnTo>
                    <a:pt x="2562" y="175"/>
                  </a:lnTo>
                  <a:lnTo>
                    <a:pt x="2562" y="185"/>
                  </a:lnTo>
                  <a:lnTo>
                    <a:pt x="2564" y="191"/>
                  </a:lnTo>
                  <a:lnTo>
                    <a:pt x="2566" y="197"/>
                  </a:lnTo>
                  <a:lnTo>
                    <a:pt x="2570" y="202"/>
                  </a:lnTo>
                  <a:lnTo>
                    <a:pt x="2570" y="202"/>
                  </a:lnTo>
                  <a:lnTo>
                    <a:pt x="2574" y="206"/>
                  </a:lnTo>
                  <a:lnTo>
                    <a:pt x="2577" y="209"/>
                  </a:lnTo>
                  <a:lnTo>
                    <a:pt x="2582" y="212"/>
                  </a:lnTo>
                  <a:lnTo>
                    <a:pt x="2587" y="214"/>
                  </a:lnTo>
                  <a:lnTo>
                    <a:pt x="2593" y="216"/>
                  </a:lnTo>
                  <a:lnTo>
                    <a:pt x="2599" y="216"/>
                  </a:lnTo>
                  <a:lnTo>
                    <a:pt x="2607" y="216"/>
                  </a:lnTo>
                  <a:lnTo>
                    <a:pt x="2614" y="214"/>
                  </a:lnTo>
                  <a:lnTo>
                    <a:pt x="2620" y="212"/>
                  </a:lnTo>
                  <a:lnTo>
                    <a:pt x="2626" y="208"/>
                  </a:lnTo>
                  <a:lnTo>
                    <a:pt x="2626" y="208"/>
                  </a:lnTo>
                  <a:lnTo>
                    <a:pt x="2632" y="203"/>
                  </a:lnTo>
                  <a:lnTo>
                    <a:pt x="2637" y="199"/>
                  </a:lnTo>
                  <a:lnTo>
                    <a:pt x="2643" y="191"/>
                  </a:lnTo>
                  <a:lnTo>
                    <a:pt x="2648" y="183"/>
                  </a:lnTo>
                  <a:lnTo>
                    <a:pt x="2648" y="182"/>
                  </a:lnTo>
                  <a:lnTo>
                    <a:pt x="2650" y="182"/>
                  </a:lnTo>
                  <a:close/>
                  <a:moveTo>
                    <a:pt x="2568" y="135"/>
                  </a:moveTo>
                  <a:lnTo>
                    <a:pt x="2655" y="135"/>
                  </a:lnTo>
                  <a:lnTo>
                    <a:pt x="2655" y="127"/>
                  </a:lnTo>
                  <a:lnTo>
                    <a:pt x="2655" y="121"/>
                  </a:lnTo>
                  <a:lnTo>
                    <a:pt x="2653" y="113"/>
                  </a:lnTo>
                  <a:lnTo>
                    <a:pt x="2650" y="108"/>
                  </a:lnTo>
                  <a:lnTo>
                    <a:pt x="2650" y="108"/>
                  </a:lnTo>
                  <a:lnTo>
                    <a:pt x="2647" y="104"/>
                  </a:lnTo>
                  <a:lnTo>
                    <a:pt x="2643" y="100"/>
                  </a:lnTo>
                  <a:lnTo>
                    <a:pt x="2638" y="96"/>
                  </a:lnTo>
                  <a:lnTo>
                    <a:pt x="2632" y="95"/>
                  </a:lnTo>
                  <a:lnTo>
                    <a:pt x="2626" y="94"/>
                  </a:lnTo>
                  <a:lnTo>
                    <a:pt x="2620" y="93"/>
                  </a:lnTo>
                  <a:lnTo>
                    <a:pt x="2611" y="94"/>
                  </a:lnTo>
                  <a:lnTo>
                    <a:pt x="2603" y="96"/>
                  </a:lnTo>
                  <a:lnTo>
                    <a:pt x="2594" y="100"/>
                  </a:lnTo>
                  <a:lnTo>
                    <a:pt x="2587" y="105"/>
                  </a:lnTo>
                  <a:lnTo>
                    <a:pt x="2580" y="112"/>
                  </a:lnTo>
                  <a:lnTo>
                    <a:pt x="2575" y="119"/>
                  </a:lnTo>
                  <a:lnTo>
                    <a:pt x="2571" y="127"/>
                  </a:lnTo>
                  <a:lnTo>
                    <a:pt x="2568" y="135"/>
                  </a:lnTo>
                  <a:close/>
                  <a:moveTo>
                    <a:pt x="2825" y="174"/>
                  </a:moveTo>
                  <a:lnTo>
                    <a:pt x="2853" y="178"/>
                  </a:lnTo>
                  <a:lnTo>
                    <a:pt x="2856" y="178"/>
                  </a:lnTo>
                  <a:lnTo>
                    <a:pt x="2856" y="182"/>
                  </a:lnTo>
                  <a:lnTo>
                    <a:pt x="2849" y="195"/>
                  </a:lnTo>
                  <a:lnTo>
                    <a:pt x="2842" y="208"/>
                  </a:lnTo>
                  <a:lnTo>
                    <a:pt x="2834" y="219"/>
                  </a:lnTo>
                  <a:lnTo>
                    <a:pt x="2823" y="228"/>
                  </a:lnTo>
                  <a:lnTo>
                    <a:pt x="2812" y="235"/>
                  </a:lnTo>
                  <a:lnTo>
                    <a:pt x="2800" y="241"/>
                  </a:lnTo>
                  <a:lnTo>
                    <a:pt x="2786" y="244"/>
                  </a:lnTo>
                  <a:lnTo>
                    <a:pt x="2772" y="245"/>
                  </a:lnTo>
                  <a:lnTo>
                    <a:pt x="2751" y="242"/>
                  </a:lnTo>
                  <a:lnTo>
                    <a:pt x="2733" y="234"/>
                  </a:lnTo>
                  <a:lnTo>
                    <a:pt x="2718" y="222"/>
                  </a:lnTo>
                  <a:lnTo>
                    <a:pt x="2718" y="222"/>
                  </a:lnTo>
                  <a:lnTo>
                    <a:pt x="2711" y="208"/>
                  </a:lnTo>
                  <a:lnTo>
                    <a:pt x="2707" y="192"/>
                  </a:lnTo>
                  <a:lnTo>
                    <a:pt x="2706" y="174"/>
                  </a:lnTo>
                  <a:lnTo>
                    <a:pt x="2709" y="155"/>
                  </a:lnTo>
                  <a:lnTo>
                    <a:pt x="2715" y="129"/>
                  </a:lnTo>
                  <a:lnTo>
                    <a:pt x="2715" y="129"/>
                  </a:lnTo>
                  <a:lnTo>
                    <a:pt x="2726" y="106"/>
                  </a:lnTo>
                  <a:lnTo>
                    <a:pt x="2733" y="96"/>
                  </a:lnTo>
                  <a:lnTo>
                    <a:pt x="2740" y="88"/>
                  </a:lnTo>
                  <a:lnTo>
                    <a:pt x="2750" y="81"/>
                  </a:lnTo>
                  <a:lnTo>
                    <a:pt x="2760" y="74"/>
                  </a:lnTo>
                  <a:lnTo>
                    <a:pt x="2780" y="67"/>
                  </a:lnTo>
                  <a:lnTo>
                    <a:pt x="2802" y="63"/>
                  </a:lnTo>
                  <a:lnTo>
                    <a:pt x="2815" y="65"/>
                  </a:lnTo>
                  <a:lnTo>
                    <a:pt x="2828" y="67"/>
                  </a:lnTo>
                  <a:lnTo>
                    <a:pt x="2834" y="71"/>
                  </a:lnTo>
                  <a:lnTo>
                    <a:pt x="2841" y="74"/>
                  </a:lnTo>
                  <a:lnTo>
                    <a:pt x="2846" y="78"/>
                  </a:lnTo>
                  <a:lnTo>
                    <a:pt x="2851" y="84"/>
                  </a:lnTo>
                  <a:lnTo>
                    <a:pt x="2856" y="90"/>
                  </a:lnTo>
                  <a:lnTo>
                    <a:pt x="2858" y="96"/>
                  </a:lnTo>
                  <a:lnTo>
                    <a:pt x="2862" y="107"/>
                  </a:lnTo>
                  <a:lnTo>
                    <a:pt x="2863" y="119"/>
                  </a:lnTo>
                  <a:lnTo>
                    <a:pt x="2863" y="122"/>
                  </a:lnTo>
                  <a:lnTo>
                    <a:pt x="2860" y="123"/>
                  </a:lnTo>
                  <a:lnTo>
                    <a:pt x="2832" y="127"/>
                  </a:lnTo>
                  <a:lnTo>
                    <a:pt x="2829" y="127"/>
                  </a:lnTo>
                  <a:lnTo>
                    <a:pt x="2829" y="124"/>
                  </a:lnTo>
                  <a:lnTo>
                    <a:pt x="2828" y="117"/>
                  </a:lnTo>
                  <a:lnTo>
                    <a:pt x="2826" y="110"/>
                  </a:lnTo>
                  <a:lnTo>
                    <a:pt x="2824" y="105"/>
                  </a:lnTo>
                  <a:lnTo>
                    <a:pt x="2820" y="101"/>
                  </a:lnTo>
                  <a:lnTo>
                    <a:pt x="2815" y="98"/>
                  </a:lnTo>
                  <a:lnTo>
                    <a:pt x="2811" y="95"/>
                  </a:lnTo>
                  <a:lnTo>
                    <a:pt x="2806" y="94"/>
                  </a:lnTo>
                  <a:lnTo>
                    <a:pt x="2800" y="93"/>
                  </a:lnTo>
                  <a:lnTo>
                    <a:pt x="2792" y="94"/>
                  </a:lnTo>
                  <a:lnTo>
                    <a:pt x="2786" y="95"/>
                  </a:lnTo>
                  <a:lnTo>
                    <a:pt x="2780" y="96"/>
                  </a:lnTo>
                  <a:lnTo>
                    <a:pt x="2774" y="100"/>
                  </a:lnTo>
                  <a:lnTo>
                    <a:pt x="2769" y="104"/>
                  </a:lnTo>
                  <a:lnTo>
                    <a:pt x="2763" y="107"/>
                  </a:lnTo>
                  <a:lnTo>
                    <a:pt x="2758" y="113"/>
                  </a:lnTo>
                  <a:lnTo>
                    <a:pt x="2755" y="119"/>
                  </a:lnTo>
                  <a:lnTo>
                    <a:pt x="2751" y="127"/>
                  </a:lnTo>
                  <a:lnTo>
                    <a:pt x="2746" y="139"/>
                  </a:lnTo>
                  <a:lnTo>
                    <a:pt x="2743" y="155"/>
                  </a:lnTo>
                  <a:lnTo>
                    <a:pt x="2741" y="171"/>
                  </a:lnTo>
                  <a:lnTo>
                    <a:pt x="2741" y="183"/>
                  </a:lnTo>
                  <a:lnTo>
                    <a:pt x="2743" y="190"/>
                  </a:lnTo>
                  <a:lnTo>
                    <a:pt x="2745" y="196"/>
                  </a:lnTo>
                  <a:lnTo>
                    <a:pt x="2747" y="202"/>
                  </a:lnTo>
                  <a:lnTo>
                    <a:pt x="2751" y="206"/>
                  </a:lnTo>
                  <a:lnTo>
                    <a:pt x="2755" y="209"/>
                  </a:lnTo>
                  <a:lnTo>
                    <a:pt x="2760" y="212"/>
                  </a:lnTo>
                  <a:lnTo>
                    <a:pt x="2764" y="214"/>
                  </a:lnTo>
                  <a:lnTo>
                    <a:pt x="2769" y="216"/>
                  </a:lnTo>
                  <a:lnTo>
                    <a:pt x="2777" y="216"/>
                  </a:lnTo>
                  <a:lnTo>
                    <a:pt x="2784" y="216"/>
                  </a:lnTo>
                  <a:lnTo>
                    <a:pt x="2791" y="213"/>
                  </a:lnTo>
                  <a:lnTo>
                    <a:pt x="2797" y="211"/>
                  </a:lnTo>
                  <a:lnTo>
                    <a:pt x="2803" y="206"/>
                  </a:lnTo>
                  <a:lnTo>
                    <a:pt x="2809" y="201"/>
                  </a:lnTo>
                  <a:lnTo>
                    <a:pt x="2814" y="194"/>
                  </a:lnTo>
                  <a:lnTo>
                    <a:pt x="2819" y="185"/>
                  </a:lnTo>
                  <a:lnTo>
                    <a:pt x="2823" y="175"/>
                  </a:lnTo>
                  <a:lnTo>
                    <a:pt x="2823" y="174"/>
                  </a:lnTo>
                  <a:lnTo>
                    <a:pt x="2825" y="174"/>
                  </a:lnTo>
                  <a:close/>
                  <a:moveTo>
                    <a:pt x="2898" y="39"/>
                  </a:moveTo>
                  <a:lnTo>
                    <a:pt x="2903" y="6"/>
                  </a:lnTo>
                  <a:lnTo>
                    <a:pt x="2904" y="4"/>
                  </a:lnTo>
                  <a:lnTo>
                    <a:pt x="2938" y="4"/>
                  </a:lnTo>
                  <a:lnTo>
                    <a:pt x="2937" y="8"/>
                  </a:lnTo>
                  <a:lnTo>
                    <a:pt x="2932" y="40"/>
                  </a:lnTo>
                  <a:lnTo>
                    <a:pt x="2931" y="43"/>
                  </a:lnTo>
                  <a:lnTo>
                    <a:pt x="2897" y="43"/>
                  </a:lnTo>
                  <a:lnTo>
                    <a:pt x="2898" y="39"/>
                  </a:lnTo>
                  <a:close/>
                  <a:moveTo>
                    <a:pt x="2864" y="237"/>
                  </a:moveTo>
                  <a:lnTo>
                    <a:pt x="2892" y="70"/>
                  </a:lnTo>
                  <a:lnTo>
                    <a:pt x="2893" y="68"/>
                  </a:lnTo>
                  <a:lnTo>
                    <a:pt x="2927" y="68"/>
                  </a:lnTo>
                  <a:lnTo>
                    <a:pt x="2926" y="71"/>
                  </a:lnTo>
                  <a:lnTo>
                    <a:pt x="2898" y="239"/>
                  </a:lnTo>
                  <a:lnTo>
                    <a:pt x="2898" y="241"/>
                  </a:lnTo>
                  <a:lnTo>
                    <a:pt x="2864" y="241"/>
                  </a:lnTo>
                  <a:lnTo>
                    <a:pt x="2864" y="237"/>
                  </a:lnTo>
                  <a:close/>
                  <a:moveTo>
                    <a:pt x="3049" y="223"/>
                  </a:moveTo>
                  <a:lnTo>
                    <a:pt x="3041" y="228"/>
                  </a:lnTo>
                  <a:lnTo>
                    <a:pt x="3035" y="231"/>
                  </a:lnTo>
                  <a:lnTo>
                    <a:pt x="3027" y="236"/>
                  </a:lnTo>
                  <a:lnTo>
                    <a:pt x="3018" y="239"/>
                  </a:lnTo>
                  <a:lnTo>
                    <a:pt x="3018" y="239"/>
                  </a:lnTo>
                  <a:lnTo>
                    <a:pt x="3011" y="241"/>
                  </a:lnTo>
                  <a:lnTo>
                    <a:pt x="3003" y="244"/>
                  </a:lnTo>
                  <a:lnTo>
                    <a:pt x="2994" y="245"/>
                  </a:lnTo>
                  <a:lnTo>
                    <a:pt x="2985" y="245"/>
                  </a:lnTo>
                  <a:lnTo>
                    <a:pt x="2972" y="244"/>
                  </a:lnTo>
                  <a:lnTo>
                    <a:pt x="2961" y="241"/>
                  </a:lnTo>
                  <a:lnTo>
                    <a:pt x="2954" y="239"/>
                  </a:lnTo>
                  <a:lnTo>
                    <a:pt x="2948" y="235"/>
                  </a:lnTo>
                  <a:lnTo>
                    <a:pt x="2943" y="230"/>
                  </a:lnTo>
                  <a:lnTo>
                    <a:pt x="2943" y="230"/>
                  </a:lnTo>
                  <a:lnTo>
                    <a:pt x="2939" y="225"/>
                  </a:lnTo>
                  <a:lnTo>
                    <a:pt x="2937" y="219"/>
                  </a:lnTo>
                  <a:lnTo>
                    <a:pt x="2934" y="214"/>
                  </a:lnTo>
                  <a:lnTo>
                    <a:pt x="2933" y="205"/>
                  </a:lnTo>
                  <a:lnTo>
                    <a:pt x="2933" y="194"/>
                  </a:lnTo>
                  <a:lnTo>
                    <a:pt x="2936" y="188"/>
                  </a:lnTo>
                  <a:lnTo>
                    <a:pt x="2937" y="182"/>
                  </a:lnTo>
                  <a:lnTo>
                    <a:pt x="2941" y="175"/>
                  </a:lnTo>
                  <a:lnTo>
                    <a:pt x="2943" y="169"/>
                  </a:lnTo>
                  <a:lnTo>
                    <a:pt x="2943" y="169"/>
                  </a:lnTo>
                  <a:lnTo>
                    <a:pt x="2948" y="164"/>
                  </a:lnTo>
                  <a:lnTo>
                    <a:pt x="2951" y="161"/>
                  </a:lnTo>
                  <a:lnTo>
                    <a:pt x="2956" y="156"/>
                  </a:lnTo>
                  <a:lnTo>
                    <a:pt x="2961" y="152"/>
                  </a:lnTo>
                  <a:lnTo>
                    <a:pt x="2961" y="152"/>
                  </a:lnTo>
                  <a:lnTo>
                    <a:pt x="2967" y="150"/>
                  </a:lnTo>
                  <a:lnTo>
                    <a:pt x="2972" y="147"/>
                  </a:lnTo>
                  <a:lnTo>
                    <a:pt x="2978" y="145"/>
                  </a:lnTo>
                  <a:lnTo>
                    <a:pt x="2984" y="143"/>
                  </a:lnTo>
                  <a:lnTo>
                    <a:pt x="2984" y="143"/>
                  </a:lnTo>
                  <a:lnTo>
                    <a:pt x="2989" y="143"/>
                  </a:lnTo>
                  <a:lnTo>
                    <a:pt x="2996" y="141"/>
                  </a:lnTo>
                  <a:lnTo>
                    <a:pt x="3003" y="140"/>
                  </a:lnTo>
                  <a:lnTo>
                    <a:pt x="3011" y="139"/>
                  </a:lnTo>
                  <a:lnTo>
                    <a:pt x="3027" y="136"/>
                  </a:lnTo>
                  <a:lnTo>
                    <a:pt x="3041" y="134"/>
                  </a:lnTo>
                  <a:lnTo>
                    <a:pt x="3061" y="129"/>
                  </a:lnTo>
                  <a:lnTo>
                    <a:pt x="3062" y="127"/>
                  </a:lnTo>
                  <a:lnTo>
                    <a:pt x="3062" y="124"/>
                  </a:lnTo>
                  <a:lnTo>
                    <a:pt x="3062" y="124"/>
                  </a:lnTo>
                  <a:lnTo>
                    <a:pt x="3063" y="118"/>
                  </a:lnTo>
                  <a:lnTo>
                    <a:pt x="3063" y="115"/>
                  </a:lnTo>
                  <a:lnTo>
                    <a:pt x="3062" y="110"/>
                  </a:lnTo>
                  <a:lnTo>
                    <a:pt x="3061" y="105"/>
                  </a:lnTo>
                  <a:lnTo>
                    <a:pt x="3058" y="102"/>
                  </a:lnTo>
                  <a:lnTo>
                    <a:pt x="3058" y="102"/>
                  </a:lnTo>
                  <a:lnTo>
                    <a:pt x="3056" y="99"/>
                  </a:lnTo>
                  <a:lnTo>
                    <a:pt x="3052" y="98"/>
                  </a:lnTo>
                  <a:lnTo>
                    <a:pt x="3047" y="95"/>
                  </a:lnTo>
                  <a:lnTo>
                    <a:pt x="3043" y="94"/>
                  </a:lnTo>
                  <a:lnTo>
                    <a:pt x="3037" y="94"/>
                  </a:lnTo>
                  <a:lnTo>
                    <a:pt x="3030" y="93"/>
                  </a:lnTo>
                  <a:lnTo>
                    <a:pt x="3021" y="94"/>
                  </a:lnTo>
                  <a:lnTo>
                    <a:pt x="3013" y="95"/>
                  </a:lnTo>
                  <a:lnTo>
                    <a:pt x="3006" y="96"/>
                  </a:lnTo>
                  <a:lnTo>
                    <a:pt x="3001" y="100"/>
                  </a:lnTo>
                  <a:lnTo>
                    <a:pt x="3001" y="100"/>
                  </a:lnTo>
                  <a:lnTo>
                    <a:pt x="2996" y="104"/>
                  </a:lnTo>
                  <a:lnTo>
                    <a:pt x="2992" y="108"/>
                  </a:lnTo>
                  <a:lnTo>
                    <a:pt x="2988" y="116"/>
                  </a:lnTo>
                  <a:lnTo>
                    <a:pt x="2984" y="123"/>
                  </a:lnTo>
                  <a:lnTo>
                    <a:pt x="2983" y="126"/>
                  </a:lnTo>
                  <a:lnTo>
                    <a:pt x="2981" y="126"/>
                  </a:lnTo>
                  <a:lnTo>
                    <a:pt x="2954" y="121"/>
                  </a:lnTo>
                  <a:lnTo>
                    <a:pt x="2950" y="121"/>
                  </a:lnTo>
                  <a:lnTo>
                    <a:pt x="2951" y="117"/>
                  </a:lnTo>
                  <a:lnTo>
                    <a:pt x="2955" y="108"/>
                  </a:lnTo>
                  <a:lnTo>
                    <a:pt x="2960" y="101"/>
                  </a:lnTo>
                  <a:lnTo>
                    <a:pt x="2964" y="94"/>
                  </a:lnTo>
                  <a:lnTo>
                    <a:pt x="2970" y="88"/>
                  </a:lnTo>
                  <a:lnTo>
                    <a:pt x="2976" y="82"/>
                  </a:lnTo>
                  <a:lnTo>
                    <a:pt x="2982" y="77"/>
                  </a:lnTo>
                  <a:lnTo>
                    <a:pt x="2990" y="73"/>
                  </a:lnTo>
                  <a:lnTo>
                    <a:pt x="2999" y="70"/>
                  </a:lnTo>
                  <a:lnTo>
                    <a:pt x="3007" y="67"/>
                  </a:lnTo>
                  <a:lnTo>
                    <a:pt x="3017" y="66"/>
                  </a:lnTo>
                  <a:lnTo>
                    <a:pt x="3038" y="63"/>
                  </a:lnTo>
                  <a:lnTo>
                    <a:pt x="3058" y="65"/>
                  </a:lnTo>
                  <a:lnTo>
                    <a:pt x="3066" y="67"/>
                  </a:lnTo>
                  <a:lnTo>
                    <a:pt x="3073" y="70"/>
                  </a:lnTo>
                  <a:lnTo>
                    <a:pt x="3073" y="70"/>
                  </a:lnTo>
                  <a:lnTo>
                    <a:pt x="3079" y="72"/>
                  </a:lnTo>
                  <a:lnTo>
                    <a:pt x="3085" y="76"/>
                  </a:lnTo>
                  <a:lnTo>
                    <a:pt x="3089" y="79"/>
                  </a:lnTo>
                  <a:lnTo>
                    <a:pt x="3092" y="83"/>
                  </a:lnTo>
                  <a:lnTo>
                    <a:pt x="3092" y="83"/>
                  </a:lnTo>
                  <a:lnTo>
                    <a:pt x="3095" y="88"/>
                  </a:lnTo>
                  <a:lnTo>
                    <a:pt x="3096" y="93"/>
                  </a:lnTo>
                  <a:lnTo>
                    <a:pt x="3097" y="98"/>
                  </a:lnTo>
                  <a:lnTo>
                    <a:pt x="3098" y="104"/>
                  </a:lnTo>
                  <a:lnTo>
                    <a:pt x="3098" y="104"/>
                  </a:lnTo>
                  <a:lnTo>
                    <a:pt x="3098" y="108"/>
                  </a:lnTo>
                  <a:lnTo>
                    <a:pt x="3097" y="115"/>
                  </a:lnTo>
                  <a:lnTo>
                    <a:pt x="3096" y="122"/>
                  </a:lnTo>
                  <a:lnTo>
                    <a:pt x="3095" y="130"/>
                  </a:lnTo>
                  <a:lnTo>
                    <a:pt x="3089" y="168"/>
                  </a:lnTo>
                  <a:lnTo>
                    <a:pt x="3086" y="186"/>
                  </a:lnTo>
                  <a:lnTo>
                    <a:pt x="3084" y="201"/>
                  </a:lnTo>
                  <a:lnTo>
                    <a:pt x="3083" y="208"/>
                  </a:lnTo>
                  <a:lnTo>
                    <a:pt x="3083" y="214"/>
                  </a:lnTo>
                  <a:lnTo>
                    <a:pt x="3083" y="218"/>
                  </a:lnTo>
                  <a:lnTo>
                    <a:pt x="3083" y="218"/>
                  </a:lnTo>
                  <a:lnTo>
                    <a:pt x="3083" y="228"/>
                  </a:lnTo>
                  <a:lnTo>
                    <a:pt x="3083" y="228"/>
                  </a:lnTo>
                  <a:lnTo>
                    <a:pt x="3085" y="237"/>
                  </a:lnTo>
                  <a:lnTo>
                    <a:pt x="3088" y="241"/>
                  </a:lnTo>
                  <a:lnTo>
                    <a:pt x="3051" y="241"/>
                  </a:lnTo>
                  <a:lnTo>
                    <a:pt x="3051" y="239"/>
                  </a:lnTo>
                  <a:lnTo>
                    <a:pt x="3050" y="234"/>
                  </a:lnTo>
                  <a:lnTo>
                    <a:pt x="3049" y="229"/>
                  </a:lnTo>
                  <a:lnTo>
                    <a:pt x="3049" y="223"/>
                  </a:lnTo>
                  <a:close/>
                  <a:moveTo>
                    <a:pt x="3056" y="158"/>
                  </a:moveTo>
                  <a:lnTo>
                    <a:pt x="3049" y="161"/>
                  </a:lnTo>
                  <a:lnTo>
                    <a:pt x="3040" y="163"/>
                  </a:lnTo>
                  <a:lnTo>
                    <a:pt x="3012" y="168"/>
                  </a:lnTo>
                  <a:lnTo>
                    <a:pt x="3004" y="169"/>
                  </a:lnTo>
                  <a:lnTo>
                    <a:pt x="2996" y="171"/>
                  </a:lnTo>
                  <a:lnTo>
                    <a:pt x="2992" y="172"/>
                  </a:lnTo>
                  <a:lnTo>
                    <a:pt x="2987" y="173"/>
                  </a:lnTo>
                  <a:lnTo>
                    <a:pt x="2987" y="173"/>
                  </a:lnTo>
                  <a:lnTo>
                    <a:pt x="2983" y="174"/>
                  </a:lnTo>
                  <a:lnTo>
                    <a:pt x="2981" y="177"/>
                  </a:lnTo>
                  <a:lnTo>
                    <a:pt x="2978" y="179"/>
                  </a:lnTo>
                  <a:lnTo>
                    <a:pt x="2976" y="182"/>
                  </a:lnTo>
                  <a:lnTo>
                    <a:pt x="2976" y="182"/>
                  </a:lnTo>
                  <a:lnTo>
                    <a:pt x="2972" y="188"/>
                  </a:lnTo>
                  <a:lnTo>
                    <a:pt x="2970" y="194"/>
                  </a:lnTo>
                  <a:lnTo>
                    <a:pt x="2970" y="199"/>
                  </a:lnTo>
                  <a:lnTo>
                    <a:pt x="2970" y="203"/>
                  </a:lnTo>
                  <a:lnTo>
                    <a:pt x="2972" y="207"/>
                  </a:lnTo>
                  <a:lnTo>
                    <a:pt x="2975" y="211"/>
                  </a:lnTo>
                  <a:lnTo>
                    <a:pt x="2978" y="213"/>
                  </a:lnTo>
                  <a:lnTo>
                    <a:pt x="2983" y="216"/>
                  </a:lnTo>
                  <a:lnTo>
                    <a:pt x="2989" y="217"/>
                  </a:lnTo>
                  <a:lnTo>
                    <a:pt x="2996" y="217"/>
                  </a:lnTo>
                  <a:lnTo>
                    <a:pt x="3004" y="217"/>
                  </a:lnTo>
                  <a:lnTo>
                    <a:pt x="3011" y="216"/>
                  </a:lnTo>
                  <a:lnTo>
                    <a:pt x="3018" y="213"/>
                  </a:lnTo>
                  <a:lnTo>
                    <a:pt x="3026" y="209"/>
                  </a:lnTo>
                  <a:lnTo>
                    <a:pt x="3032" y="206"/>
                  </a:lnTo>
                  <a:lnTo>
                    <a:pt x="3037" y="202"/>
                  </a:lnTo>
                  <a:lnTo>
                    <a:pt x="3037" y="202"/>
                  </a:lnTo>
                  <a:lnTo>
                    <a:pt x="3043" y="197"/>
                  </a:lnTo>
                  <a:lnTo>
                    <a:pt x="3046" y="191"/>
                  </a:lnTo>
                  <a:lnTo>
                    <a:pt x="3049" y="186"/>
                  </a:lnTo>
                  <a:lnTo>
                    <a:pt x="3051" y="180"/>
                  </a:lnTo>
                  <a:lnTo>
                    <a:pt x="3054" y="173"/>
                  </a:lnTo>
                  <a:lnTo>
                    <a:pt x="3055" y="164"/>
                  </a:lnTo>
                  <a:lnTo>
                    <a:pt x="3056" y="158"/>
                  </a:lnTo>
                  <a:close/>
                  <a:moveTo>
                    <a:pt x="3114" y="237"/>
                  </a:moveTo>
                  <a:lnTo>
                    <a:pt x="3154" y="6"/>
                  </a:lnTo>
                  <a:lnTo>
                    <a:pt x="3154" y="4"/>
                  </a:lnTo>
                  <a:lnTo>
                    <a:pt x="3188" y="4"/>
                  </a:lnTo>
                  <a:lnTo>
                    <a:pt x="3187" y="8"/>
                  </a:lnTo>
                  <a:lnTo>
                    <a:pt x="3148" y="239"/>
                  </a:lnTo>
                  <a:lnTo>
                    <a:pt x="3148" y="241"/>
                  </a:lnTo>
                  <a:lnTo>
                    <a:pt x="3114" y="241"/>
                  </a:lnTo>
                  <a:lnTo>
                    <a:pt x="3114" y="237"/>
                  </a:lnTo>
                  <a:close/>
                  <a:moveTo>
                    <a:pt x="3221" y="39"/>
                  </a:moveTo>
                  <a:lnTo>
                    <a:pt x="3226" y="6"/>
                  </a:lnTo>
                  <a:lnTo>
                    <a:pt x="3226" y="4"/>
                  </a:lnTo>
                  <a:lnTo>
                    <a:pt x="3261" y="4"/>
                  </a:lnTo>
                  <a:lnTo>
                    <a:pt x="3260" y="8"/>
                  </a:lnTo>
                  <a:lnTo>
                    <a:pt x="3255" y="40"/>
                  </a:lnTo>
                  <a:lnTo>
                    <a:pt x="3254" y="43"/>
                  </a:lnTo>
                  <a:lnTo>
                    <a:pt x="3220" y="43"/>
                  </a:lnTo>
                  <a:lnTo>
                    <a:pt x="3221" y="39"/>
                  </a:lnTo>
                  <a:close/>
                  <a:moveTo>
                    <a:pt x="3187" y="237"/>
                  </a:moveTo>
                  <a:lnTo>
                    <a:pt x="3215" y="70"/>
                  </a:lnTo>
                  <a:lnTo>
                    <a:pt x="3216" y="68"/>
                  </a:lnTo>
                  <a:lnTo>
                    <a:pt x="3250" y="68"/>
                  </a:lnTo>
                  <a:lnTo>
                    <a:pt x="3249" y="71"/>
                  </a:lnTo>
                  <a:lnTo>
                    <a:pt x="3221" y="239"/>
                  </a:lnTo>
                  <a:lnTo>
                    <a:pt x="3221" y="241"/>
                  </a:lnTo>
                  <a:lnTo>
                    <a:pt x="3187" y="241"/>
                  </a:lnTo>
                  <a:lnTo>
                    <a:pt x="3187" y="237"/>
                  </a:lnTo>
                  <a:close/>
                  <a:moveTo>
                    <a:pt x="3258" y="185"/>
                  </a:moveTo>
                  <a:lnTo>
                    <a:pt x="3287" y="182"/>
                  </a:lnTo>
                  <a:lnTo>
                    <a:pt x="3290" y="180"/>
                  </a:lnTo>
                  <a:lnTo>
                    <a:pt x="3290" y="184"/>
                  </a:lnTo>
                  <a:lnTo>
                    <a:pt x="3290" y="191"/>
                  </a:lnTo>
                  <a:lnTo>
                    <a:pt x="3292" y="197"/>
                  </a:lnTo>
                  <a:lnTo>
                    <a:pt x="3294" y="203"/>
                  </a:lnTo>
                  <a:lnTo>
                    <a:pt x="3298" y="207"/>
                  </a:lnTo>
                  <a:lnTo>
                    <a:pt x="3302" y="211"/>
                  </a:lnTo>
                  <a:lnTo>
                    <a:pt x="3309" y="213"/>
                  </a:lnTo>
                  <a:lnTo>
                    <a:pt x="3316" y="216"/>
                  </a:lnTo>
                  <a:lnTo>
                    <a:pt x="3324" y="216"/>
                  </a:lnTo>
                  <a:lnTo>
                    <a:pt x="3334" y="216"/>
                  </a:lnTo>
                  <a:lnTo>
                    <a:pt x="3341" y="214"/>
                  </a:lnTo>
                  <a:lnTo>
                    <a:pt x="3341" y="214"/>
                  </a:lnTo>
                  <a:lnTo>
                    <a:pt x="3347" y="212"/>
                  </a:lnTo>
                  <a:lnTo>
                    <a:pt x="3354" y="208"/>
                  </a:lnTo>
                  <a:lnTo>
                    <a:pt x="3354" y="208"/>
                  </a:lnTo>
                  <a:lnTo>
                    <a:pt x="3358" y="205"/>
                  </a:lnTo>
                  <a:lnTo>
                    <a:pt x="3361" y="201"/>
                  </a:lnTo>
                  <a:lnTo>
                    <a:pt x="3363" y="196"/>
                  </a:lnTo>
                  <a:lnTo>
                    <a:pt x="3364" y="191"/>
                  </a:lnTo>
                  <a:lnTo>
                    <a:pt x="3366" y="188"/>
                  </a:lnTo>
                  <a:lnTo>
                    <a:pt x="3364" y="184"/>
                  </a:lnTo>
                  <a:lnTo>
                    <a:pt x="3363" y="182"/>
                  </a:lnTo>
                  <a:lnTo>
                    <a:pt x="3361" y="179"/>
                  </a:lnTo>
                  <a:lnTo>
                    <a:pt x="3361" y="179"/>
                  </a:lnTo>
                  <a:lnTo>
                    <a:pt x="3357" y="177"/>
                  </a:lnTo>
                  <a:lnTo>
                    <a:pt x="3351" y="175"/>
                  </a:lnTo>
                  <a:lnTo>
                    <a:pt x="3344" y="173"/>
                  </a:lnTo>
                  <a:lnTo>
                    <a:pt x="3334" y="169"/>
                  </a:lnTo>
                  <a:lnTo>
                    <a:pt x="3334" y="169"/>
                  </a:lnTo>
                  <a:lnTo>
                    <a:pt x="3319" y="166"/>
                  </a:lnTo>
                  <a:lnTo>
                    <a:pt x="3309" y="162"/>
                  </a:lnTo>
                  <a:lnTo>
                    <a:pt x="3302" y="160"/>
                  </a:lnTo>
                  <a:lnTo>
                    <a:pt x="3296" y="158"/>
                  </a:lnTo>
                  <a:lnTo>
                    <a:pt x="3293" y="156"/>
                  </a:lnTo>
                  <a:lnTo>
                    <a:pt x="3287" y="152"/>
                  </a:lnTo>
                  <a:lnTo>
                    <a:pt x="3282" y="149"/>
                  </a:lnTo>
                  <a:lnTo>
                    <a:pt x="3278" y="144"/>
                  </a:lnTo>
                  <a:lnTo>
                    <a:pt x="3276" y="139"/>
                  </a:lnTo>
                  <a:lnTo>
                    <a:pt x="3273" y="133"/>
                  </a:lnTo>
                  <a:lnTo>
                    <a:pt x="3272" y="127"/>
                  </a:lnTo>
                  <a:lnTo>
                    <a:pt x="3272" y="121"/>
                  </a:lnTo>
                  <a:lnTo>
                    <a:pt x="3273" y="115"/>
                  </a:lnTo>
                  <a:lnTo>
                    <a:pt x="3275" y="108"/>
                  </a:lnTo>
                  <a:lnTo>
                    <a:pt x="3276" y="104"/>
                  </a:lnTo>
                  <a:lnTo>
                    <a:pt x="3278" y="98"/>
                  </a:lnTo>
                  <a:lnTo>
                    <a:pt x="3282" y="93"/>
                  </a:lnTo>
                  <a:lnTo>
                    <a:pt x="3285" y="88"/>
                  </a:lnTo>
                  <a:lnTo>
                    <a:pt x="3290" y="84"/>
                  </a:lnTo>
                  <a:lnTo>
                    <a:pt x="3294" y="79"/>
                  </a:lnTo>
                  <a:lnTo>
                    <a:pt x="3299" y="76"/>
                  </a:lnTo>
                  <a:lnTo>
                    <a:pt x="3304" y="73"/>
                  </a:lnTo>
                  <a:lnTo>
                    <a:pt x="3309" y="71"/>
                  </a:lnTo>
                  <a:lnTo>
                    <a:pt x="3313" y="70"/>
                  </a:lnTo>
                  <a:lnTo>
                    <a:pt x="3319" y="67"/>
                  </a:lnTo>
                  <a:lnTo>
                    <a:pt x="3332" y="65"/>
                  </a:lnTo>
                  <a:lnTo>
                    <a:pt x="3345" y="63"/>
                  </a:lnTo>
                  <a:lnTo>
                    <a:pt x="3355" y="65"/>
                  </a:lnTo>
                  <a:lnTo>
                    <a:pt x="3364" y="66"/>
                  </a:lnTo>
                  <a:lnTo>
                    <a:pt x="3373" y="67"/>
                  </a:lnTo>
                  <a:lnTo>
                    <a:pt x="3380" y="70"/>
                  </a:lnTo>
                  <a:lnTo>
                    <a:pt x="3386" y="73"/>
                  </a:lnTo>
                  <a:lnTo>
                    <a:pt x="3392" y="77"/>
                  </a:lnTo>
                  <a:lnTo>
                    <a:pt x="3397" y="82"/>
                  </a:lnTo>
                  <a:lnTo>
                    <a:pt x="3401" y="87"/>
                  </a:lnTo>
                  <a:lnTo>
                    <a:pt x="3401" y="87"/>
                  </a:lnTo>
                  <a:lnTo>
                    <a:pt x="3403" y="93"/>
                  </a:lnTo>
                  <a:lnTo>
                    <a:pt x="3406" y="99"/>
                  </a:lnTo>
                  <a:lnTo>
                    <a:pt x="3406" y="106"/>
                  </a:lnTo>
                  <a:lnTo>
                    <a:pt x="3407" y="113"/>
                  </a:lnTo>
                  <a:lnTo>
                    <a:pt x="3407" y="116"/>
                  </a:lnTo>
                  <a:lnTo>
                    <a:pt x="3405" y="117"/>
                  </a:lnTo>
                  <a:lnTo>
                    <a:pt x="3375" y="121"/>
                  </a:lnTo>
                  <a:lnTo>
                    <a:pt x="3373" y="121"/>
                  </a:lnTo>
                  <a:lnTo>
                    <a:pt x="3373" y="117"/>
                  </a:lnTo>
                  <a:lnTo>
                    <a:pt x="3372" y="112"/>
                  </a:lnTo>
                  <a:lnTo>
                    <a:pt x="3371" y="107"/>
                  </a:lnTo>
                  <a:lnTo>
                    <a:pt x="3369" y="102"/>
                  </a:lnTo>
                  <a:lnTo>
                    <a:pt x="3366" y="100"/>
                  </a:lnTo>
                  <a:lnTo>
                    <a:pt x="3362" y="96"/>
                  </a:lnTo>
                  <a:lnTo>
                    <a:pt x="3357" y="95"/>
                  </a:lnTo>
                  <a:lnTo>
                    <a:pt x="3351" y="94"/>
                  </a:lnTo>
                  <a:lnTo>
                    <a:pt x="3344" y="93"/>
                  </a:lnTo>
                  <a:lnTo>
                    <a:pt x="3327" y="94"/>
                  </a:lnTo>
                  <a:lnTo>
                    <a:pt x="3316" y="99"/>
                  </a:lnTo>
                  <a:lnTo>
                    <a:pt x="3312" y="102"/>
                  </a:lnTo>
                  <a:lnTo>
                    <a:pt x="3310" y="105"/>
                  </a:lnTo>
                  <a:lnTo>
                    <a:pt x="3307" y="108"/>
                  </a:lnTo>
                  <a:lnTo>
                    <a:pt x="3306" y="112"/>
                  </a:lnTo>
                  <a:lnTo>
                    <a:pt x="3306" y="117"/>
                  </a:lnTo>
                  <a:lnTo>
                    <a:pt x="3307" y="121"/>
                  </a:lnTo>
                  <a:lnTo>
                    <a:pt x="3307" y="121"/>
                  </a:lnTo>
                  <a:lnTo>
                    <a:pt x="3311" y="123"/>
                  </a:lnTo>
                  <a:lnTo>
                    <a:pt x="3313" y="126"/>
                  </a:lnTo>
                  <a:lnTo>
                    <a:pt x="3316" y="127"/>
                  </a:lnTo>
                  <a:lnTo>
                    <a:pt x="3316" y="127"/>
                  </a:lnTo>
                  <a:lnTo>
                    <a:pt x="3318" y="127"/>
                  </a:lnTo>
                  <a:lnTo>
                    <a:pt x="3321" y="128"/>
                  </a:lnTo>
                  <a:lnTo>
                    <a:pt x="3324" y="129"/>
                  </a:lnTo>
                  <a:lnTo>
                    <a:pt x="3324" y="129"/>
                  </a:lnTo>
                  <a:lnTo>
                    <a:pt x="3330" y="132"/>
                  </a:lnTo>
                  <a:lnTo>
                    <a:pt x="3340" y="134"/>
                  </a:lnTo>
                  <a:lnTo>
                    <a:pt x="3340" y="134"/>
                  </a:lnTo>
                  <a:lnTo>
                    <a:pt x="3352" y="138"/>
                  </a:lnTo>
                  <a:lnTo>
                    <a:pt x="3364" y="141"/>
                  </a:lnTo>
                  <a:lnTo>
                    <a:pt x="3371" y="144"/>
                  </a:lnTo>
                  <a:lnTo>
                    <a:pt x="3375" y="145"/>
                  </a:lnTo>
                  <a:lnTo>
                    <a:pt x="3380" y="147"/>
                  </a:lnTo>
                  <a:lnTo>
                    <a:pt x="3385" y="150"/>
                  </a:lnTo>
                  <a:lnTo>
                    <a:pt x="3390" y="154"/>
                  </a:lnTo>
                  <a:lnTo>
                    <a:pt x="3394" y="158"/>
                  </a:lnTo>
                  <a:lnTo>
                    <a:pt x="3397" y="163"/>
                  </a:lnTo>
                  <a:lnTo>
                    <a:pt x="3400" y="169"/>
                  </a:lnTo>
                  <a:lnTo>
                    <a:pt x="3401" y="175"/>
                  </a:lnTo>
                  <a:lnTo>
                    <a:pt x="3401" y="182"/>
                  </a:lnTo>
                  <a:lnTo>
                    <a:pt x="3400" y="190"/>
                  </a:lnTo>
                  <a:lnTo>
                    <a:pt x="3398" y="197"/>
                  </a:lnTo>
                  <a:lnTo>
                    <a:pt x="3396" y="203"/>
                  </a:lnTo>
                  <a:lnTo>
                    <a:pt x="3391" y="211"/>
                  </a:lnTo>
                  <a:lnTo>
                    <a:pt x="3386" y="218"/>
                  </a:lnTo>
                  <a:lnTo>
                    <a:pt x="3386" y="218"/>
                  </a:lnTo>
                  <a:lnTo>
                    <a:pt x="3374" y="229"/>
                  </a:lnTo>
                  <a:lnTo>
                    <a:pt x="3358" y="237"/>
                  </a:lnTo>
                  <a:lnTo>
                    <a:pt x="3350" y="241"/>
                  </a:lnTo>
                  <a:lnTo>
                    <a:pt x="3340" y="244"/>
                  </a:lnTo>
                  <a:lnTo>
                    <a:pt x="3321" y="245"/>
                  </a:lnTo>
                  <a:lnTo>
                    <a:pt x="3305" y="244"/>
                  </a:lnTo>
                  <a:lnTo>
                    <a:pt x="3292" y="241"/>
                  </a:lnTo>
                  <a:lnTo>
                    <a:pt x="3281" y="236"/>
                  </a:lnTo>
                  <a:lnTo>
                    <a:pt x="3272" y="230"/>
                  </a:lnTo>
                  <a:lnTo>
                    <a:pt x="3267" y="225"/>
                  </a:lnTo>
                  <a:lnTo>
                    <a:pt x="3262" y="219"/>
                  </a:lnTo>
                  <a:lnTo>
                    <a:pt x="3260" y="212"/>
                  </a:lnTo>
                  <a:lnTo>
                    <a:pt x="3256" y="201"/>
                  </a:lnTo>
                  <a:lnTo>
                    <a:pt x="3256" y="188"/>
                  </a:lnTo>
                  <a:lnTo>
                    <a:pt x="3256" y="185"/>
                  </a:lnTo>
                  <a:lnTo>
                    <a:pt x="3258" y="185"/>
                  </a:lnTo>
                  <a:close/>
                  <a:moveTo>
                    <a:pt x="3492" y="213"/>
                  </a:moveTo>
                  <a:lnTo>
                    <a:pt x="3492" y="237"/>
                  </a:lnTo>
                  <a:lnTo>
                    <a:pt x="3492" y="240"/>
                  </a:lnTo>
                  <a:lnTo>
                    <a:pt x="3490" y="241"/>
                  </a:lnTo>
                  <a:lnTo>
                    <a:pt x="3483" y="242"/>
                  </a:lnTo>
                  <a:lnTo>
                    <a:pt x="3477" y="242"/>
                  </a:lnTo>
                  <a:lnTo>
                    <a:pt x="3473" y="244"/>
                  </a:lnTo>
                  <a:lnTo>
                    <a:pt x="3466" y="244"/>
                  </a:lnTo>
                  <a:lnTo>
                    <a:pt x="3459" y="242"/>
                  </a:lnTo>
                  <a:lnTo>
                    <a:pt x="3453" y="242"/>
                  </a:lnTo>
                  <a:lnTo>
                    <a:pt x="3447" y="240"/>
                  </a:lnTo>
                  <a:lnTo>
                    <a:pt x="3442" y="237"/>
                  </a:lnTo>
                  <a:lnTo>
                    <a:pt x="3439" y="235"/>
                  </a:lnTo>
                  <a:lnTo>
                    <a:pt x="3435" y="231"/>
                  </a:lnTo>
                  <a:lnTo>
                    <a:pt x="3432" y="228"/>
                  </a:lnTo>
                  <a:lnTo>
                    <a:pt x="3431" y="223"/>
                  </a:lnTo>
                  <a:lnTo>
                    <a:pt x="3431" y="220"/>
                  </a:lnTo>
                  <a:lnTo>
                    <a:pt x="3430" y="216"/>
                  </a:lnTo>
                  <a:lnTo>
                    <a:pt x="3431" y="209"/>
                  </a:lnTo>
                  <a:lnTo>
                    <a:pt x="3431" y="201"/>
                  </a:lnTo>
                  <a:lnTo>
                    <a:pt x="3434" y="189"/>
                  </a:lnTo>
                  <a:lnTo>
                    <a:pt x="3449" y="95"/>
                  </a:lnTo>
                  <a:lnTo>
                    <a:pt x="3429" y="95"/>
                  </a:lnTo>
                  <a:lnTo>
                    <a:pt x="3429" y="93"/>
                  </a:lnTo>
                  <a:lnTo>
                    <a:pt x="3432" y="70"/>
                  </a:lnTo>
                  <a:lnTo>
                    <a:pt x="3434" y="68"/>
                  </a:lnTo>
                  <a:lnTo>
                    <a:pt x="3454" y="68"/>
                  </a:lnTo>
                  <a:lnTo>
                    <a:pt x="3460" y="28"/>
                  </a:lnTo>
                  <a:lnTo>
                    <a:pt x="3460" y="27"/>
                  </a:lnTo>
                  <a:lnTo>
                    <a:pt x="3462" y="27"/>
                  </a:lnTo>
                  <a:lnTo>
                    <a:pt x="3493" y="10"/>
                  </a:lnTo>
                  <a:lnTo>
                    <a:pt x="3498" y="6"/>
                  </a:lnTo>
                  <a:lnTo>
                    <a:pt x="3497" y="12"/>
                  </a:lnTo>
                  <a:lnTo>
                    <a:pt x="3488" y="68"/>
                  </a:lnTo>
                  <a:lnTo>
                    <a:pt x="3516" y="68"/>
                  </a:lnTo>
                  <a:lnTo>
                    <a:pt x="3516" y="71"/>
                  </a:lnTo>
                  <a:lnTo>
                    <a:pt x="3513" y="93"/>
                  </a:lnTo>
                  <a:lnTo>
                    <a:pt x="3511" y="95"/>
                  </a:lnTo>
                  <a:lnTo>
                    <a:pt x="3483" y="95"/>
                  </a:lnTo>
                  <a:lnTo>
                    <a:pt x="3466" y="191"/>
                  </a:lnTo>
                  <a:lnTo>
                    <a:pt x="3466" y="196"/>
                  </a:lnTo>
                  <a:lnTo>
                    <a:pt x="3465" y="201"/>
                  </a:lnTo>
                  <a:lnTo>
                    <a:pt x="3465" y="203"/>
                  </a:lnTo>
                  <a:lnTo>
                    <a:pt x="3465" y="206"/>
                  </a:lnTo>
                  <a:lnTo>
                    <a:pt x="3466" y="208"/>
                  </a:lnTo>
                  <a:lnTo>
                    <a:pt x="3466" y="208"/>
                  </a:lnTo>
                  <a:lnTo>
                    <a:pt x="3469" y="209"/>
                  </a:lnTo>
                  <a:lnTo>
                    <a:pt x="3471" y="211"/>
                  </a:lnTo>
                  <a:lnTo>
                    <a:pt x="3474" y="211"/>
                  </a:lnTo>
                  <a:lnTo>
                    <a:pt x="3476" y="211"/>
                  </a:lnTo>
                  <a:lnTo>
                    <a:pt x="3482" y="211"/>
                  </a:lnTo>
                  <a:lnTo>
                    <a:pt x="3488" y="209"/>
                  </a:lnTo>
                  <a:lnTo>
                    <a:pt x="3492" y="209"/>
                  </a:lnTo>
                  <a:lnTo>
                    <a:pt x="3492" y="213"/>
                  </a:lnTo>
                  <a:close/>
                  <a:moveTo>
                    <a:pt x="3509" y="185"/>
                  </a:moveTo>
                  <a:lnTo>
                    <a:pt x="3538" y="182"/>
                  </a:lnTo>
                  <a:lnTo>
                    <a:pt x="3542" y="180"/>
                  </a:lnTo>
                  <a:lnTo>
                    <a:pt x="3541" y="184"/>
                  </a:lnTo>
                  <a:lnTo>
                    <a:pt x="3542" y="191"/>
                  </a:lnTo>
                  <a:lnTo>
                    <a:pt x="3543" y="197"/>
                  </a:lnTo>
                  <a:lnTo>
                    <a:pt x="3545" y="203"/>
                  </a:lnTo>
                  <a:lnTo>
                    <a:pt x="3549" y="207"/>
                  </a:lnTo>
                  <a:lnTo>
                    <a:pt x="3554" y="211"/>
                  </a:lnTo>
                  <a:lnTo>
                    <a:pt x="3560" y="213"/>
                  </a:lnTo>
                  <a:lnTo>
                    <a:pt x="3567" y="216"/>
                  </a:lnTo>
                  <a:lnTo>
                    <a:pt x="3576" y="216"/>
                  </a:lnTo>
                  <a:lnTo>
                    <a:pt x="3584" y="216"/>
                  </a:lnTo>
                  <a:lnTo>
                    <a:pt x="3593" y="214"/>
                  </a:lnTo>
                  <a:lnTo>
                    <a:pt x="3593" y="214"/>
                  </a:lnTo>
                  <a:lnTo>
                    <a:pt x="3599" y="212"/>
                  </a:lnTo>
                  <a:lnTo>
                    <a:pt x="3605" y="208"/>
                  </a:lnTo>
                  <a:lnTo>
                    <a:pt x="3605" y="208"/>
                  </a:lnTo>
                  <a:lnTo>
                    <a:pt x="3609" y="205"/>
                  </a:lnTo>
                  <a:lnTo>
                    <a:pt x="3612" y="201"/>
                  </a:lnTo>
                  <a:lnTo>
                    <a:pt x="3615" y="196"/>
                  </a:lnTo>
                  <a:lnTo>
                    <a:pt x="3616" y="191"/>
                  </a:lnTo>
                  <a:lnTo>
                    <a:pt x="3616" y="188"/>
                  </a:lnTo>
                  <a:lnTo>
                    <a:pt x="3616" y="184"/>
                  </a:lnTo>
                  <a:lnTo>
                    <a:pt x="3613" y="182"/>
                  </a:lnTo>
                  <a:lnTo>
                    <a:pt x="3611" y="179"/>
                  </a:lnTo>
                  <a:lnTo>
                    <a:pt x="3611" y="179"/>
                  </a:lnTo>
                  <a:lnTo>
                    <a:pt x="3607" y="177"/>
                  </a:lnTo>
                  <a:lnTo>
                    <a:pt x="3602" y="175"/>
                  </a:lnTo>
                  <a:lnTo>
                    <a:pt x="3595" y="173"/>
                  </a:lnTo>
                  <a:lnTo>
                    <a:pt x="3584" y="169"/>
                  </a:lnTo>
                  <a:lnTo>
                    <a:pt x="3584" y="169"/>
                  </a:lnTo>
                  <a:lnTo>
                    <a:pt x="3571" y="166"/>
                  </a:lnTo>
                  <a:lnTo>
                    <a:pt x="3560" y="162"/>
                  </a:lnTo>
                  <a:lnTo>
                    <a:pt x="3553" y="160"/>
                  </a:lnTo>
                  <a:lnTo>
                    <a:pt x="3548" y="158"/>
                  </a:lnTo>
                  <a:lnTo>
                    <a:pt x="3543" y="156"/>
                  </a:lnTo>
                  <a:lnTo>
                    <a:pt x="3538" y="152"/>
                  </a:lnTo>
                  <a:lnTo>
                    <a:pt x="3533" y="149"/>
                  </a:lnTo>
                  <a:lnTo>
                    <a:pt x="3530" y="144"/>
                  </a:lnTo>
                  <a:lnTo>
                    <a:pt x="3526" y="139"/>
                  </a:lnTo>
                  <a:lnTo>
                    <a:pt x="3525" y="133"/>
                  </a:lnTo>
                  <a:lnTo>
                    <a:pt x="3524" y="127"/>
                  </a:lnTo>
                  <a:lnTo>
                    <a:pt x="3524" y="121"/>
                  </a:lnTo>
                  <a:lnTo>
                    <a:pt x="3524" y="115"/>
                  </a:lnTo>
                  <a:lnTo>
                    <a:pt x="3525" y="108"/>
                  </a:lnTo>
                  <a:lnTo>
                    <a:pt x="3527" y="104"/>
                  </a:lnTo>
                  <a:lnTo>
                    <a:pt x="3530" y="98"/>
                  </a:lnTo>
                  <a:lnTo>
                    <a:pt x="3533" y="93"/>
                  </a:lnTo>
                  <a:lnTo>
                    <a:pt x="3533" y="93"/>
                  </a:lnTo>
                  <a:lnTo>
                    <a:pt x="3537" y="88"/>
                  </a:lnTo>
                  <a:lnTo>
                    <a:pt x="3541" y="84"/>
                  </a:lnTo>
                  <a:lnTo>
                    <a:pt x="3545" y="79"/>
                  </a:lnTo>
                  <a:lnTo>
                    <a:pt x="3550" y="76"/>
                  </a:lnTo>
                  <a:lnTo>
                    <a:pt x="3555" y="73"/>
                  </a:lnTo>
                  <a:lnTo>
                    <a:pt x="3559" y="71"/>
                  </a:lnTo>
                  <a:lnTo>
                    <a:pt x="3565" y="70"/>
                  </a:lnTo>
                  <a:lnTo>
                    <a:pt x="3571" y="67"/>
                  </a:lnTo>
                  <a:lnTo>
                    <a:pt x="3583" y="65"/>
                  </a:lnTo>
                  <a:lnTo>
                    <a:pt x="3596" y="63"/>
                  </a:lnTo>
                  <a:lnTo>
                    <a:pt x="3606" y="65"/>
                  </a:lnTo>
                  <a:lnTo>
                    <a:pt x="3615" y="66"/>
                  </a:lnTo>
                  <a:lnTo>
                    <a:pt x="3623" y="67"/>
                  </a:lnTo>
                  <a:lnTo>
                    <a:pt x="3630" y="70"/>
                  </a:lnTo>
                  <a:lnTo>
                    <a:pt x="3638" y="73"/>
                  </a:lnTo>
                  <a:lnTo>
                    <a:pt x="3644" y="77"/>
                  </a:lnTo>
                  <a:lnTo>
                    <a:pt x="3649" y="82"/>
                  </a:lnTo>
                  <a:lnTo>
                    <a:pt x="3652" y="87"/>
                  </a:lnTo>
                  <a:lnTo>
                    <a:pt x="3652" y="87"/>
                  </a:lnTo>
                  <a:lnTo>
                    <a:pt x="3655" y="93"/>
                  </a:lnTo>
                  <a:lnTo>
                    <a:pt x="3656" y="99"/>
                  </a:lnTo>
                  <a:lnTo>
                    <a:pt x="3657" y="106"/>
                  </a:lnTo>
                  <a:lnTo>
                    <a:pt x="3657" y="113"/>
                  </a:lnTo>
                  <a:lnTo>
                    <a:pt x="3657" y="116"/>
                  </a:lnTo>
                  <a:lnTo>
                    <a:pt x="3655" y="117"/>
                  </a:lnTo>
                  <a:lnTo>
                    <a:pt x="3627" y="121"/>
                  </a:lnTo>
                  <a:lnTo>
                    <a:pt x="3623" y="121"/>
                  </a:lnTo>
                  <a:lnTo>
                    <a:pt x="3623" y="117"/>
                  </a:lnTo>
                  <a:lnTo>
                    <a:pt x="3623" y="112"/>
                  </a:lnTo>
                  <a:lnTo>
                    <a:pt x="3622" y="107"/>
                  </a:lnTo>
                  <a:lnTo>
                    <a:pt x="3619" y="102"/>
                  </a:lnTo>
                  <a:lnTo>
                    <a:pt x="3617" y="100"/>
                  </a:lnTo>
                  <a:lnTo>
                    <a:pt x="3613" y="96"/>
                  </a:lnTo>
                  <a:lnTo>
                    <a:pt x="3609" y="95"/>
                  </a:lnTo>
                  <a:lnTo>
                    <a:pt x="3601" y="94"/>
                  </a:lnTo>
                  <a:lnTo>
                    <a:pt x="3594" y="93"/>
                  </a:lnTo>
                  <a:lnTo>
                    <a:pt x="3578" y="94"/>
                  </a:lnTo>
                  <a:lnTo>
                    <a:pt x="3567" y="99"/>
                  </a:lnTo>
                  <a:lnTo>
                    <a:pt x="3564" y="102"/>
                  </a:lnTo>
                  <a:lnTo>
                    <a:pt x="3560" y="105"/>
                  </a:lnTo>
                  <a:lnTo>
                    <a:pt x="3559" y="108"/>
                  </a:lnTo>
                  <a:lnTo>
                    <a:pt x="3558" y="112"/>
                  </a:lnTo>
                  <a:lnTo>
                    <a:pt x="3558" y="117"/>
                  </a:lnTo>
                  <a:lnTo>
                    <a:pt x="3559" y="121"/>
                  </a:lnTo>
                  <a:lnTo>
                    <a:pt x="3559" y="121"/>
                  </a:lnTo>
                  <a:lnTo>
                    <a:pt x="3560" y="122"/>
                  </a:lnTo>
                  <a:lnTo>
                    <a:pt x="3562" y="123"/>
                  </a:lnTo>
                  <a:lnTo>
                    <a:pt x="3564" y="126"/>
                  </a:lnTo>
                  <a:lnTo>
                    <a:pt x="3567" y="127"/>
                  </a:lnTo>
                  <a:lnTo>
                    <a:pt x="3568" y="127"/>
                  </a:lnTo>
                  <a:lnTo>
                    <a:pt x="3571" y="128"/>
                  </a:lnTo>
                  <a:lnTo>
                    <a:pt x="3575" y="129"/>
                  </a:lnTo>
                  <a:lnTo>
                    <a:pt x="3575" y="129"/>
                  </a:lnTo>
                  <a:lnTo>
                    <a:pt x="3582" y="132"/>
                  </a:lnTo>
                  <a:lnTo>
                    <a:pt x="3590" y="134"/>
                  </a:lnTo>
                  <a:lnTo>
                    <a:pt x="3590" y="134"/>
                  </a:lnTo>
                  <a:lnTo>
                    <a:pt x="3604" y="138"/>
                  </a:lnTo>
                  <a:lnTo>
                    <a:pt x="3615" y="141"/>
                  </a:lnTo>
                  <a:lnTo>
                    <a:pt x="3621" y="144"/>
                  </a:lnTo>
                  <a:lnTo>
                    <a:pt x="3627" y="145"/>
                  </a:lnTo>
                  <a:lnTo>
                    <a:pt x="3630" y="147"/>
                  </a:lnTo>
                  <a:lnTo>
                    <a:pt x="3636" y="150"/>
                  </a:lnTo>
                  <a:lnTo>
                    <a:pt x="3641" y="154"/>
                  </a:lnTo>
                  <a:lnTo>
                    <a:pt x="3645" y="158"/>
                  </a:lnTo>
                  <a:lnTo>
                    <a:pt x="3649" y="163"/>
                  </a:lnTo>
                  <a:lnTo>
                    <a:pt x="3651" y="169"/>
                  </a:lnTo>
                  <a:lnTo>
                    <a:pt x="3652" y="175"/>
                  </a:lnTo>
                  <a:lnTo>
                    <a:pt x="3652" y="182"/>
                  </a:lnTo>
                  <a:lnTo>
                    <a:pt x="3651" y="190"/>
                  </a:lnTo>
                  <a:lnTo>
                    <a:pt x="3650" y="197"/>
                  </a:lnTo>
                  <a:lnTo>
                    <a:pt x="3646" y="203"/>
                  </a:lnTo>
                  <a:lnTo>
                    <a:pt x="3643" y="211"/>
                  </a:lnTo>
                  <a:lnTo>
                    <a:pt x="3638" y="218"/>
                  </a:lnTo>
                  <a:lnTo>
                    <a:pt x="3638" y="218"/>
                  </a:lnTo>
                  <a:lnTo>
                    <a:pt x="3626" y="229"/>
                  </a:lnTo>
                  <a:lnTo>
                    <a:pt x="3610" y="237"/>
                  </a:lnTo>
                  <a:lnTo>
                    <a:pt x="3601" y="241"/>
                  </a:lnTo>
                  <a:lnTo>
                    <a:pt x="3592" y="244"/>
                  </a:lnTo>
                  <a:lnTo>
                    <a:pt x="3572" y="245"/>
                  </a:lnTo>
                  <a:lnTo>
                    <a:pt x="3556" y="244"/>
                  </a:lnTo>
                  <a:lnTo>
                    <a:pt x="3543" y="241"/>
                  </a:lnTo>
                  <a:lnTo>
                    <a:pt x="3532" y="236"/>
                  </a:lnTo>
                  <a:lnTo>
                    <a:pt x="3522" y="230"/>
                  </a:lnTo>
                  <a:lnTo>
                    <a:pt x="3517" y="225"/>
                  </a:lnTo>
                  <a:lnTo>
                    <a:pt x="3514" y="219"/>
                  </a:lnTo>
                  <a:lnTo>
                    <a:pt x="3510" y="212"/>
                  </a:lnTo>
                  <a:lnTo>
                    <a:pt x="3508" y="201"/>
                  </a:lnTo>
                  <a:lnTo>
                    <a:pt x="3507" y="188"/>
                  </a:lnTo>
                  <a:lnTo>
                    <a:pt x="3507" y="185"/>
                  </a:lnTo>
                  <a:lnTo>
                    <a:pt x="3509" y="185"/>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7">
              <a:hlinkClick r:id="rId14"/>
            </p:cNvPr>
            <p:cNvSpPr>
              <a:spLocks noEditPoints="1"/>
            </p:cNvSpPr>
            <p:nvPr userDrawn="1"/>
          </p:nvSpPr>
          <p:spPr bwMode="auto">
            <a:xfrm>
              <a:off x="1296988" y="4537076"/>
              <a:ext cx="1576388" cy="588963"/>
            </a:xfrm>
            <a:custGeom>
              <a:avLst/>
              <a:gdLst>
                <a:gd name="T0" fmla="*/ 540 w 3970"/>
                <a:gd name="T1" fmla="*/ 544 h 1485"/>
                <a:gd name="T2" fmla="*/ 625 w 3970"/>
                <a:gd name="T3" fmla="*/ 432 h 1485"/>
                <a:gd name="T4" fmla="*/ 754 w 3970"/>
                <a:gd name="T5" fmla="*/ 366 h 1485"/>
                <a:gd name="T6" fmla="*/ 897 w 3970"/>
                <a:gd name="T7" fmla="*/ 349 h 1485"/>
                <a:gd name="T8" fmla="*/ 1027 w 3970"/>
                <a:gd name="T9" fmla="*/ 386 h 1485"/>
                <a:gd name="T10" fmla="*/ 1118 w 3970"/>
                <a:gd name="T11" fmla="*/ 481 h 1485"/>
                <a:gd name="T12" fmla="*/ 1178 w 3970"/>
                <a:gd name="T13" fmla="*/ 498 h 1485"/>
                <a:gd name="T14" fmla="*/ 1292 w 3970"/>
                <a:gd name="T15" fmla="*/ 403 h 1485"/>
                <a:gd name="T16" fmla="*/ 1443 w 3970"/>
                <a:gd name="T17" fmla="*/ 352 h 1485"/>
                <a:gd name="T18" fmla="*/ 1608 w 3970"/>
                <a:gd name="T19" fmla="*/ 374 h 1485"/>
                <a:gd name="T20" fmla="*/ 711 w 3970"/>
                <a:gd name="T21" fmla="*/ 950 h 1485"/>
                <a:gd name="T22" fmla="*/ 747 w 3970"/>
                <a:gd name="T23" fmla="*/ 748 h 1485"/>
                <a:gd name="T24" fmla="*/ 745 w 3970"/>
                <a:gd name="T25" fmla="*/ 695 h 1485"/>
                <a:gd name="T26" fmla="*/ 710 w 3970"/>
                <a:gd name="T27" fmla="*/ 647 h 1485"/>
                <a:gd name="T28" fmla="*/ 619 w 3970"/>
                <a:gd name="T29" fmla="*/ 647 h 1485"/>
                <a:gd name="T30" fmla="*/ 551 w 3970"/>
                <a:gd name="T31" fmla="*/ 706 h 1485"/>
                <a:gd name="T32" fmla="*/ 521 w 3970"/>
                <a:gd name="T33" fmla="*/ 781 h 1485"/>
                <a:gd name="T34" fmla="*/ 507 w 3970"/>
                <a:gd name="T35" fmla="*/ 858 h 1485"/>
                <a:gd name="T36" fmla="*/ 487 w 3970"/>
                <a:gd name="T37" fmla="*/ 975 h 1485"/>
                <a:gd name="T38" fmla="*/ 468 w 3970"/>
                <a:gd name="T39" fmla="*/ 1076 h 1485"/>
                <a:gd name="T40" fmla="*/ 461 w 3970"/>
                <a:gd name="T41" fmla="*/ 1107 h 1485"/>
                <a:gd name="T42" fmla="*/ 404 w 3970"/>
                <a:gd name="T43" fmla="*/ 1149 h 1485"/>
                <a:gd name="T44" fmla="*/ 297 w 3970"/>
                <a:gd name="T45" fmla="*/ 1228 h 1485"/>
                <a:gd name="T46" fmla="*/ 171 w 3970"/>
                <a:gd name="T47" fmla="*/ 1323 h 1485"/>
                <a:gd name="T48" fmla="*/ 57 w 3970"/>
                <a:gd name="T49" fmla="*/ 1414 h 1485"/>
                <a:gd name="T50" fmla="*/ 403 w 3970"/>
                <a:gd name="T51" fmla="*/ 1466 h 1485"/>
                <a:gd name="T52" fmla="*/ 1031 w 3970"/>
                <a:gd name="T53" fmla="*/ 1465 h 1485"/>
                <a:gd name="T54" fmla="*/ 1031 w 3970"/>
                <a:gd name="T55" fmla="*/ 1465 h 1485"/>
                <a:gd name="T56" fmla="*/ 1780 w 3970"/>
                <a:gd name="T57" fmla="*/ 703 h 1485"/>
                <a:gd name="T58" fmla="*/ 3702 w 3970"/>
                <a:gd name="T59" fmla="*/ 117 h 1485"/>
                <a:gd name="T60" fmla="*/ 3434 w 3970"/>
                <a:gd name="T61" fmla="*/ 473 h 1485"/>
                <a:gd name="T62" fmla="*/ 3054 w 3970"/>
                <a:gd name="T63" fmla="*/ 651 h 1485"/>
                <a:gd name="T64" fmla="*/ 3015 w 3970"/>
                <a:gd name="T65" fmla="*/ 422 h 1485"/>
                <a:gd name="T66" fmla="*/ 2849 w 3970"/>
                <a:gd name="T67" fmla="*/ 557 h 1485"/>
                <a:gd name="T68" fmla="*/ 2734 w 3970"/>
                <a:gd name="T69" fmla="*/ 774 h 1485"/>
                <a:gd name="T70" fmla="*/ 2697 w 3970"/>
                <a:gd name="T71" fmla="*/ 1021 h 1485"/>
                <a:gd name="T72" fmla="*/ 2736 w 3970"/>
                <a:gd name="T73" fmla="*/ 1235 h 1485"/>
                <a:gd name="T74" fmla="*/ 2839 w 3970"/>
                <a:gd name="T75" fmla="*/ 1397 h 1485"/>
                <a:gd name="T76" fmla="*/ 2996 w 3970"/>
                <a:gd name="T77" fmla="*/ 1479 h 1485"/>
                <a:gd name="T78" fmla="*/ 3190 w 3970"/>
                <a:gd name="T79" fmla="*/ 1455 h 1485"/>
                <a:gd name="T80" fmla="*/ 3365 w 3970"/>
                <a:gd name="T81" fmla="*/ 1325 h 1485"/>
                <a:gd name="T82" fmla="*/ 3562 w 3970"/>
                <a:gd name="T83" fmla="*/ 0 h 1485"/>
                <a:gd name="T84" fmla="*/ 3411 w 3970"/>
                <a:gd name="T85" fmla="*/ 862 h 1485"/>
                <a:gd name="T86" fmla="*/ 3394 w 3970"/>
                <a:gd name="T87" fmla="*/ 971 h 1485"/>
                <a:gd name="T88" fmla="*/ 3365 w 3970"/>
                <a:gd name="T89" fmla="*/ 1094 h 1485"/>
                <a:gd name="T90" fmla="*/ 3312 w 3970"/>
                <a:gd name="T91" fmla="*/ 1191 h 1485"/>
                <a:gd name="T92" fmla="*/ 3234 w 3970"/>
                <a:gd name="T93" fmla="*/ 1222 h 1485"/>
                <a:gd name="T94" fmla="*/ 3166 w 3970"/>
                <a:gd name="T95" fmla="*/ 1204 h 1485"/>
                <a:gd name="T96" fmla="*/ 3127 w 3970"/>
                <a:gd name="T97" fmla="*/ 1118 h 1485"/>
                <a:gd name="T98" fmla="*/ 3131 w 3970"/>
                <a:gd name="T99" fmla="*/ 955 h 1485"/>
                <a:gd name="T100" fmla="*/ 3170 w 3970"/>
                <a:gd name="T101" fmla="*/ 786 h 1485"/>
                <a:gd name="T102" fmla="*/ 3236 w 3970"/>
                <a:gd name="T103" fmla="*/ 667 h 1485"/>
                <a:gd name="T104" fmla="*/ 3337 w 3970"/>
                <a:gd name="T105" fmla="*/ 622 h 1485"/>
                <a:gd name="T106" fmla="*/ 3406 w 3970"/>
                <a:gd name="T107" fmla="*/ 655 h 1485"/>
                <a:gd name="T108" fmla="*/ 3426 w 3970"/>
                <a:gd name="T109" fmla="*/ 727 h 1485"/>
                <a:gd name="T110" fmla="*/ 3420 w 3970"/>
                <a:gd name="T111" fmla="*/ 802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0" h="1485">
                  <a:moveTo>
                    <a:pt x="0" y="1466"/>
                  </a:moveTo>
                  <a:lnTo>
                    <a:pt x="190" y="379"/>
                  </a:lnTo>
                  <a:lnTo>
                    <a:pt x="562" y="379"/>
                  </a:lnTo>
                  <a:lnTo>
                    <a:pt x="540" y="544"/>
                  </a:lnTo>
                  <a:lnTo>
                    <a:pt x="556" y="512"/>
                  </a:lnTo>
                  <a:lnTo>
                    <a:pt x="577" y="483"/>
                  </a:lnTo>
                  <a:lnTo>
                    <a:pt x="600" y="456"/>
                  </a:lnTo>
                  <a:lnTo>
                    <a:pt x="625" y="432"/>
                  </a:lnTo>
                  <a:lnTo>
                    <a:pt x="654" y="411"/>
                  </a:lnTo>
                  <a:lnTo>
                    <a:pt x="686" y="393"/>
                  </a:lnTo>
                  <a:lnTo>
                    <a:pt x="719" y="379"/>
                  </a:lnTo>
                  <a:lnTo>
                    <a:pt x="754" y="366"/>
                  </a:lnTo>
                  <a:lnTo>
                    <a:pt x="789" y="357"/>
                  </a:lnTo>
                  <a:lnTo>
                    <a:pt x="826" y="351"/>
                  </a:lnTo>
                  <a:lnTo>
                    <a:pt x="861" y="348"/>
                  </a:lnTo>
                  <a:lnTo>
                    <a:pt x="897" y="349"/>
                  </a:lnTo>
                  <a:lnTo>
                    <a:pt x="931" y="353"/>
                  </a:lnTo>
                  <a:lnTo>
                    <a:pt x="965" y="360"/>
                  </a:lnTo>
                  <a:lnTo>
                    <a:pt x="998" y="371"/>
                  </a:lnTo>
                  <a:lnTo>
                    <a:pt x="1027" y="386"/>
                  </a:lnTo>
                  <a:lnTo>
                    <a:pt x="1055" y="404"/>
                  </a:lnTo>
                  <a:lnTo>
                    <a:pt x="1079" y="426"/>
                  </a:lnTo>
                  <a:lnTo>
                    <a:pt x="1101" y="452"/>
                  </a:lnTo>
                  <a:lnTo>
                    <a:pt x="1118" y="481"/>
                  </a:lnTo>
                  <a:lnTo>
                    <a:pt x="1132" y="515"/>
                  </a:lnTo>
                  <a:lnTo>
                    <a:pt x="1140" y="553"/>
                  </a:lnTo>
                  <a:lnTo>
                    <a:pt x="1157" y="525"/>
                  </a:lnTo>
                  <a:lnTo>
                    <a:pt x="1178" y="498"/>
                  </a:lnTo>
                  <a:lnTo>
                    <a:pt x="1202" y="471"/>
                  </a:lnTo>
                  <a:lnTo>
                    <a:pt x="1229" y="447"/>
                  </a:lnTo>
                  <a:lnTo>
                    <a:pt x="1259" y="424"/>
                  </a:lnTo>
                  <a:lnTo>
                    <a:pt x="1292" y="403"/>
                  </a:lnTo>
                  <a:lnTo>
                    <a:pt x="1327" y="385"/>
                  </a:lnTo>
                  <a:lnTo>
                    <a:pt x="1364" y="370"/>
                  </a:lnTo>
                  <a:lnTo>
                    <a:pt x="1402" y="359"/>
                  </a:lnTo>
                  <a:lnTo>
                    <a:pt x="1443" y="352"/>
                  </a:lnTo>
                  <a:lnTo>
                    <a:pt x="1483" y="349"/>
                  </a:lnTo>
                  <a:lnTo>
                    <a:pt x="1524" y="352"/>
                  </a:lnTo>
                  <a:lnTo>
                    <a:pt x="1566" y="360"/>
                  </a:lnTo>
                  <a:lnTo>
                    <a:pt x="1608" y="374"/>
                  </a:lnTo>
                  <a:lnTo>
                    <a:pt x="1649" y="393"/>
                  </a:lnTo>
                  <a:lnTo>
                    <a:pt x="1689" y="420"/>
                  </a:lnTo>
                  <a:lnTo>
                    <a:pt x="1729" y="454"/>
                  </a:lnTo>
                  <a:lnTo>
                    <a:pt x="711" y="950"/>
                  </a:lnTo>
                  <a:lnTo>
                    <a:pt x="743" y="766"/>
                  </a:lnTo>
                  <a:lnTo>
                    <a:pt x="744" y="763"/>
                  </a:lnTo>
                  <a:lnTo>
                    <a:pt x="745" y="757"/>
                  </a:lnTo>
                  <a:lnTo>
                    <a:pt x="747" y="748"/>
                  </a:lnTo>
                  <a:lnTo>
                    <a:pt x="748" y="736"/>
                  </a:lnTo>
                  <a:lnTo>
                    <a:pt x="748" y="723"/>
                  </a:lnTo>
                  <a:lnTo>
                    <a:pt x="748" y="710"/>
                  </a:lnTo>
                  <a:lnTo>
                    <a:pt x="745" y="695"/>
                  </a:lnTo>
                  <a:lnTo>
                    <a:pt x="741" y="680"/>
                  </a:lnTo>
                  <a:lnTo>
                    <a:pt x="734" y="667"/>
                  </a:lnTo>
                  <a:lnTo>
                    <a:pt x="724" y="656"/>
                  </a:lnTo>
                  <a:lnTo>
                    <a:pt x="710" y="647"/>
                  </a:lnTo>
                  <a:lnTo>
                    <a:pt x="692" y="641"/>
                  </a:lnTo>
                  <a:lnTo>
                    <a:pt x="670" y="639"/>
                  </a:lnTo>
                  <a:lnTo>
                    <a:pt x="643" y="641"/>
                  </a:lnTo>
                  <a:lnTo>
                    <a:pt x="619" y="647"/>
                  </a:lnTo>
                  <a:lnTo>
                    <a:pt x="598" y="658"/>
                  </a:lnTo>
                  <a:lnTo>
                    <a:pt x="580" y="672"/>
                  </a:lnTo>
                  <a:lnTo>
                    <a:pt x="564" y="688"/>
                  </a:lnTo>
                  <a:lnTo>
                    <a:pt x="551" y="706"/>
                  </a:lnTo>
                  <a:lnTo>
                    <a:pt x="540" y="724"/>
                  </a:lnTo>
                  <a:lnTo>
                    <a:pt x="532" y="744"/>
                  </a:lnTo>
                  <a:lnTo>
                    <a:pt x="526" y="763"/>
                  </a:lnTo>
                  <a:lnTo>
                    <a:pt x="521" y="781"/>
                  </a:lnTo>
                  <a:lnTo>
                    <a:pt x="517" y="798"/>
                  </a:lnTo>
                  <a:lnTo>
                    <a:pt x="515" y="814"/>
                  </a:lnTo>
                  <a:lnTo>
                    <a:pt x="511" y="834"/>
                  </a:lnTo>
                  <a:lnTo>
                    <a:pt x="507" y="858"/>
                  </a:lnTo>
                  <a:lnTo>
                    <a:pt x="502" y="885"/>
                  </a:lnTo>
                  <a:lnTo>
                    <a:pt x="498" y="914"/>
                  </a:lnTo>
                  <a:lnTo>
                    <a:pt x="492" y="944"/>
                  </a:lnTo>
                  <a:lnTo>
                    <a:pt x="487" y="975"/>
                  </a:lnTo>
                  <a:lnTo>
                    <a:pt x="482" y="1004"/>
                  </a:lnTo>
                  <a:lnTo>
                    <a:pt x="477" y="1031"/>
                  </a:lnTo>
                  <a:lnTo>
                    <a:pt x="472" y="1055"/>
                  </a:lnTo>
                  <a:lnTo>
                    <a:pt x="468" y="1076"/>
                  </a:lnTo>
                  <a:lnTo>
                    <a:pt x="466" y="1092"/>
                  </a:lnTo>
                  <a:lnTo>
                    <a:pt x="465" y="1103"/>
                  </a:lnTo>
                  <a:lnTo>
                    <a:pt x="464" y="1106"/>
                  </a:lnTo>
                  <a:lnTo>
                    <a:pt x="461" y="1107"/>
                  </a:lnTo>
                  <a:lnTo>
                    <a:pt x="453" y="1114"/>
                  </a:lnTo>
                  <a:lnTo>
                    <a:pt x="441" y="1122"/>
                  </a:lnTo>
                  <a:lnTo>
                    <a:pt x="425" y="1134"/>
                  </a:lnTo>
                  <a:lnTo>
                    <a:pt x="404" y="1149"/>
                  </a:lnTo>
                  <a:lnTo>
                    <a:pt x="381" y="1166"/>
                  </a:lnTo>
                  <a:lnTo>
                    <a:pt x="354" y="1185"/>
                  </a:lnTo>
                  <a:lnTo>
                    <a:pt x="326" y="1206"/>
                  </a:lnTo>
                  <a:lnTo>
                    <a:pt x="297" y="1228"/>
                  </a:lnTo>
                  <a:lnTo>
                    <a:pt x="266" y="1251"/>
                  </a:lnTo>
                  <a:lnTo>
                    <a:pt x="234" y="1274"/>
                  </a:lnTo>
                  <a:lnTo>
                    <a:pt x="202" y="1298"/>
                  </a:lnTo>
                  <a:lnTo>
                    <a:pt x="171" y="1323"/>
                  </a:lnTo>
                  <a:lnTo>
                    <a:pt x="139" y="1347"/>
                  </a:lnTo>
                  <a:lnTo>
                    <a:pt x="110" y="1370"/>
                  </a:lnTo>
                  <a:lnTo>
                    <a:pt x="82" y="1393"/>
                  </a:lnTo>
                  <a:lnTo>
                    <a:pt x="57" y="1414"/>
                  </a:lnTo>
                  <a:lnTo>
                    <a:pt x="35" y="1434"/>
                  </a:lnTo>
                  <a:lnTo>
                    <a:pt x="15" y="1452"/>
                  </a:lnTo>
                  <a:lnTo>
                    <a:pt x="0" y="1466"/>
                  </a:lnTo>
                  <a:close/>
                  <a:moveTo>
                    <a:pt x="403" y="1466"/>
                  </a:moveTo>
                  <a:lnTo>
                    <a:pt x="60" y="1469"/>
                  </a:lnTo>
                  <a:lnTo>
                    <a:pt x="432" y="1250"/>
                  </a:lnTo>
                  <a:lnTo>
                    <a:pt x="403" y="1466"/>
                  </a:lnTo>
                  <a:close/>
                  <a:moveTo>
                    <a:pt x="1031" y="1465"/>
                  </a:moveTo>
                  <a:lnTo>
                    <a:pt x="625" y="1469"/>
                  </a:lnTo>
                  <a:lnTo>
                    <a:pt x="680" y="1135"/>
                  </a:lnTo>
                  <a:lnTo>
                    <a:pt x="1115" y="938"/>
                  </a:lnTo>
                  <a:lnTo>
                    <a:pt x="1031" y="1465"/>
                  </a:lnTo>
                  <a:close/>
                  <a:moveTo>
                    <a:pt x="1353" y="848"/>
                  </a:moveTo>
                  <a:lnTo>
                    <a:pt x="1247" y="1469"/>
                  </a:lnTo>
                  <a:lnTo>
                    <a:pt x="1653" y="1469"/>
                  </a:lnTo>
                  <a:lnTo>
                    <a:pt x="1780" y="703"/>
                  </a:lnTo>
                  <a:lnTo>
                    <a:pt x="1353" y="848"/>
                  </a:lnTo>
                  <a:close/>
                  <a:moveTo>
                    <a:pt x="3562" y="0"/>
                  </a:moveTo>
                  <a:lnTo>
                    <a:pt x="3555" y="49"/>
                  </a:lnTo>
                  <a:lnTo>
                    <a:pt x="3702" y="117"/>
                  </a:lnTo>
                  <a:lnTo>
                    <a:pt x="3522" y="265"/>
                  </a:lnTo>
                  <a:lnTo>
                    <a:pt x="3482" y="539"/>
                  </a:lnTo>
                  <a:lnTo>
                    <a:pt x="3459" y="504"/>
                  </a:lnTo>
                  <a:lnTo>
                    <a:pt x="3434" y="473"/>
                  </a:lnTo>
                  <a:lnTo>
                    <a:pt x="3405" y="450"/>
                  </a:lnTo>
                  <a:lnTo>
                    <a:pt x="3375" y="430"/>
                  </a:lnTo>
                  <a:lnTo>
                    <a:pt x="3342" y="414"/>
                  </a:lnTo>
                  <a:lnTo>
                    <a:pt x="3054" y="651"/>
                  </a:lnTo>
                  <a:lnTo>
                    <a:pt x="3159" y="382"/>
                  </a:lnTo>
                  <a:lnTo>
                    <a:pt x="3110" y="390"/>
                  </a:lnTo>
                  <a:lnTo>
                    <a:pt x="3063" y="403"/>
                  </a:lnTo>
                  <a:lnTo>
                    <a:pt x="3015" y="422"/>
                  </a:lnTo>
                  <a:lnTo>
                    <a:pt x="2970" y="448"/>
                  </a:lnTo>
                  <a:lnTo>
                    <a:pt x="2928" y="478"/>
                  </a:lnTo>
                  <a:lnTo>
                    <a:pt x="2887" y="515"/>
                  </a:lnTo>
                  <a:lnTo>
                    <a:pt x="2849" y="557"/>
                  </a:lnTo>
                  <a:lnTo>
                    <a:pt x="2814" y="605"/>
                  </a:lnTo>
                  <a:lnTo>
                    <a:pt x="2783" y="656"/>
                  </a:lnTo>
                  <a:lnTo>
                    <a:pt x="2755" y="713"/>
                  </a:lnTo>
                  <a:lnTo>
                    <a:pt x="2734" y="774"/>
                  </a:lnTo>
                  <a:lnTo>
                    <a:pt x="2715" y="839"/>
                  </a:lnTo>
                  <a:lnTo>
                    <a:pt x="2704" y="901"/>
                  </a:lnTo>
                  <a:lnTo>
                    <a:pt x="2698" y="961"/>
                  </a:lnTo>
                  <a:lnTo>
                    <a:pt x="2697" y="1021"/>
                  </a:lnTo>
                  <a:lnTo>
                    <a:pt x="2700" y="1078"/>
                  </a:lnTo>
                  <a:lnTo>
                    <a:pt x="2708" y="1133"/>
                  </a:lnTo>
                  <a:lnTo>
                    <a:pt x="2720" y="1185"/>
                  </a:lnTo>
                  <a:lnTo>
                    <a:pt x="2736" y="1235"/>
                  </a:lnTo>
                  <a:lnTo>
                    <a:pt x="2757" y="1281"/>
                  </a:lnTo>
                  <a:lnTo>
                    <a:pt x="2781" y="1324"/>
                  </a:lnTo>
                  <a:lnTo>
                    <a:pt x="2809" y="1363"/>
                  </a:lnTo>
                  <a:lnTo>
                    <a:pt x="2839" y="1397"/>
                  </a:lnTo>
                  <a:lnTo>
                    <a:pt x="2874" y="1425"/>
                  </a:lnTo>
                  <a:lnTo>
                    <a:pt x="2912" y="1449"/>
                  </a:lnTo>
                  <a:lnTo>
                    <a:pt x="2953" y="1468"/>
                  </a:lnTo>
                  <a:lnTo>
                    <a:pt x="2996" y="1479"/>
                  </a:lnTo>
                  <a:lnTo>
                    <a:pt x="3046" y="1485"/>
                  </a:lnTo>
                  <a:lnTo>
                    <a:pt x="3094" y="1482"/>
                  </a:lnTo>
                  <a:lnTo>
                    <a:pt x="3143" y="1472"/>
                  </a:lnTo>
                  <a:lnTo>
                    <a:pt x="3190" y="1455"/>
                  </a:lnTo>
                  <a:lnTo>
                    <a:pt x="3238" y="1432"/>
                  </a:lnTo>
                  <a:lnTo>
                    <a:pt x="3283" y="1402"/>
                  </a:lnTo>
                  <a:lnTo>
                    <a:pt x="3325" y="1367"/>
                  </a:lnTo>
                  <a:lnTo>
                    <a:pt x="3365" y="1325"/>
                  </a:lnTo>
                  <a:lnTo>
                    <a:pt x="3345" y="1466"/>
                  </a:lnTo>
                  <a:lnTo>
                    <a:pt x="3711" y="1466"/>
                  </a:lnTo>
                  <a:lnTo>
                    <a:pt x="3970" y="0"/>
                  </a:lnTo>
                  <a:lnTo>
                    <a:pt x="3562" y="0"/>
                  </a:lnTo>
                  <a:close/>
                  <a:moveTo>
                    <a:pt x="3416" y="830"/>
                  </a:moveTo>
                  <a:lnTo>
                    <a:pt x="3416" y="834"/>
                  </a:lnTo>
                  <a:lnTo>
                    <a:pt x="3414" y="845"/>
                  </a:lnTo>
                  <a:lnTo>
                    <a:pt x="3411" y="862"/>
                  </a:lnTo>
                  <a:lnTo>
                    <a:pt x="3409" y="885"/>
                  </a:lnTo>
                  <a:lnTo>
                    <a:pt x="3404" y="910"/>
                  </a:lnTo>
                  <a:lnTo>
                    <a:pt x="3399" y="940"/>
                  </a:lnTo>
                  <a:lnTo>
                    <a:pt x="3394" y="971"/>
                  </a:lnTo>
                  <a:lnTo>
                    <a:pt x="3387" y="1003"/>
                  </a:lnTo>
                  <a:lnTo>
                    <a:pt x="3381" y="1034"/>
                  </a:lnTo>
                  <a:lnTo>
                    <a:pt x="3374" y="1065"/>
                  </a:lnTo>
                  <a:lnTo>
                    <a:pt x="3365" y="1094"/>
                  </a:lnTo>
                  <a:lnTo>
                    <a:pt x="3357" y="1118"/>
                  </a:lnTo>
                  <a:lnTo>
                    <a:pt x="3343" y="1149"/>
                  </a:lnTo>
                  <a:lnTo>
                    <a:pt x="3329" y="1173"/>
                  </a:lnTo>
                  <a:lnTo>
                    <a:pt x="3312" y="1191"/>
                  </a:lnTo>
                  <a:lnTo>
                    <a:pt x="3295" y="1205"/>
                  </a:lnTo>
                  <a:lnTo>
                    <a:pt x="3275" y="1213"/>
                  </a:lnTo>
                  <a:lnTo>
                    <a:pt x="3256" y="1219"/>
                  </a:lnTo>
                  <a:lnTo>
                    <a:pt x="3234" y="1222"/>
                  </a:lnTo>
                  <a:lnTo>
                    <a:pt x="3212" y="1222"/>
                  </a:lnTo>
                  <a:lnTo>
                    <a:pt x="3195" y="1221"/>
                  </a:lnTo>
                  <a:lnTo>
                    <a:pt x="3179" y="1214"/>
                  </a:lnTo>
                  <a:lnTo>
                    <a:pt x="3166" y="1204"/>
                  </a:lnTo>
                  <a:lnTo>
                    <a:pt x="3153" y="1189"/>
                  </a:lnTo>
                  <a:lnTo>
                    <a:pt x="3142" y="1171"/>
                  </a:lnTo>
                  <a:lnTo>
                    <a:pt x="3133" y="1146"/>
                  </a:lnTo>
                  <a:lnTo>
                    <a:pt x="3127" y="1118"/>
                  </a:lnTo>
                  <a:lnTo>
                    <a:pt x="3123" y="1086"/>
                  </a:lnTo>
                  <a:lnTo>
                    <a:pt x="3122" y="1048"/>
                  </a:lnTo>
                  <a:lnTo>
                    <a:pt x="3125" y="1004"/>
                  </a:lnTo>
                  <a:lnTo>
                    <a:pt x="3131" y="955"/>
                  </a:lnTo>
                  <a:lnTo>
                    <a:pt x="3138" y="909"/>
                  </a:lnTo>
                  <a:lnTo>
                    <a:pt x="3147" y="865"/>
                  </a:lnTo>
                  <a:lnTo>
                    <a:pt x="3157" y="824"/>
                  </a:lnTo>
                  <a:lnTo>
                    <a:pt x="3170" y="786"/>
                  </a:lnTo>
                  <a:lnTo>
                    <a:pt x="3184" y="751"/>
                  </a:lnTo>
                  <a:lnTo>
                    <a:pt x="3200" y="718"/>
                  </a:lnTo>
                  <a:lnTo>
                    <a:pt x="3217" y="690"/>
                  </a:lnTo>
                  <a:lnTo>
                    <a:pt x="3236" y="667"/>
                  </a:lnTo>
                  <a:lnTo>
                    <a:pt x="3258" y="647"/>
                  </a:lnTo>
                  <a:lnTo>
                    <a:pt x="3283" y="634"/>
                  </a:lnTo>
                  <a:lnTo>
                    <a:pt x="3309" y="626"/>
                  </a:lnTo>
                  <a:lnTo>
                    <a:pt x="3337" y="622"/>
                  </a:lnTo>
                  <a:lnTo>
                    <a:pt x="3360" y="624"/>
                  </a:lnTo>
                  <a:lnTo>
                    <a:pt x="3380" y="632"/>
                  </a:lnTo>
                  <a:lnTo>
                    <a:pt x="3394" y="641"/>
                  </a:lnTo>
                  <a:lnTo>
                    <a:pt x="3406" y="655"/>
                  </a:lnTo>
                  <a:lnTo>
                    <a:pt x="3415" y="671"/>
                  </a:lnTo>
                  <a:lnTo>
                    <a:pt x="3420" y="688"/>
                  </a:lnTo>
                  <a:lnTo>
                    <a:pt x="3423" y="707"/>
                  </a:lnTo>
                  <a:lnTo>
                    <a:pt x="3426" y="727"/>
                  </a:lnTo>
                  <a:lnTo>
                    <a:pt x="3426" y="746"/>
                  </a:lnTo>
                  <a:lnTo>
                    <a:pt x="3425" y="766"/>
                  </a:lnTo>
                  <a:lnTo>
                    <a:pt x="3422" y="785"/>
                  </a:lnTo>
                  <a:lnTo>
                    <a:pt x="3420" y="802"/>
                  </a:lnTo>
                  <a:lnTo>
                    <a:pt x="3417" y="817"/>
                  </a:lnTo>
                  <a:lnTo>
                    <a:pt x="3416" y="83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noEditPoints="1"/>
            </p:cNvSpPr>
            <p:nvPr userDrawn="1"/>
          </p:nvSpPr>
          <p:spPr bwMode="auto">
            <a:xfrm>
              <a:off x="1308100" y="4483101"/>
              <a:ext cx="1419225" cy="649288"/>
            </a:xfrm>
            <a:custGeom>
              <a:avLst/>
              <a:gdLst>
                <a:gd name="T0" fmla="*/ 126 w 3574"/>
                <a:gd name="T1" fmla="*/ 1474 h 1637"/>
                <a:gd name="T2" fmla="*/ 391 w 3574"/>
                <a:gd name="T3" fmla="*/ 1271 h 1637"/>
                <a:gd name="T4" fmla="*/ 669 w 3574"/>
                <a:gd name="T5" fmla="*/ 1084 h 1637"/>
                <a:gd name="T6" fmla="*/ 960 w 3574"/>
                <a:gd name="T7" fmla="*/ 915 h 1637"/>
                <a:gd name="T8" fmla="*/ 1263 w 3574"/>
                <a:gd name="T9" fmla="*/ 761 h 1637"/>
                <a:gd name="T10" fmla="*/ 1576 w 3574"/>
                <a:gd name="T11" fmla="*/ 625 h 1637"/>
                <a:gd name="T12" fmla="*/ 1897 w 3574"/>
                <a:gd name="T13" fmla="*/ 505 h 1637"/>
                <a:gd name="T14" fmla="*/ 2108 w 3574"/>
                <a:gd name="T15" fmla="*/ 136 h 1637"/>
                <a:gd name="T16" fmla="*/ 2491 w 3574"/>
                <a:gd name="T17" fmla="*/ 327 h 1637"/>
                <a:gd name="T18" fmla="*/ 2624 w 3574"/>
                <a:gd name="T19" fmla="*/ 295 h 1637"/>
                <a:gd name="T20" fmla="*/ 2742 w 3574"/>
                <a:gd name="T21" fmla="*/ 271 h 1637"/>
                <a:gd name="T22" fmla="*/ 2850 w 3574"/>
                <a:gd name="T23" fmla="*/ 252 h 1637"/>
                <a:gd name="T24" fmla="*/ 2958 w 3574"/>
                <a:gd name="T25" fmla="*/ 233 h 1637"/>
                <a:gd name="T26" fmla="*/ 3077 w 3574"/>
                <a:gd name="T27" fmla="*/ 216 h 1637"/>
                <a:gd name="T28" fmla="*/ 3213 w 3574"/>
                <a:gd name="T29" fmla="*/ 198 h 1637"/>
                <a:gd name="T30" fmla="*/ 3574 w 3574"/>
                <a:gd name="T31" fmla="*/ 266 h 1637"/>
                <a:gd name="T32" fmla="*/ 3230 w 3574"/>
                <a:gd name="T33" fmla="*/ 430 h 1637"/>
                <a:gd name="T34" fmla="*/ 2849 w 3574"/>
                <a:gd name="T35" fmla="*/ 492 h 1637"/>
                <a:gd name="T36" fmla="*/ 2487 w 3574"/>
                <a:gd name="T37" fmla="*/ 565 h 1637"/>
                <a:gd name="T38" fmla="*/ 2141 w 3574"/>
                <a:gd name="T39" fmla="*/ 653 h 1637"/>
                <a:gd name="T40" fmla="*/ 1806 w 3574"/>
                <a:gd name="T41" fmla="*/ 753 h 1637"/>
                <a:gd name="T42" fmla="*/ 1479 w 3574"/>
                <a:gd name="T43" fmla="*/ 868 h 1637"/>
                <a:gd name="T44" fmla="*/ 1157 w 3574"/>
                <a:gd name="T45" fmla="*/ 997 h 1637"/>
                <a:gd name="T46" fmla="*/ 834 w 3574"/>
                <a:gd name="T47" fmla="*/ 1143 h 1637"/>
                <a:gd name="T48" fmla="*/ 506 w 3574"/>
                <a:gd name="T49" fmla="*/ 1306 h 1637"/>
                <a:gd name="T50" fmla="*/ 172 w 3574"/>
                <a:gd name="T51" fmla="*/ 1487 h 1637"/>
                <a:gd name="T52" fmla="*/ 2430 w 3574"/>
                <a:gd name="T53" fmla="*/ 671 h 1637"/>
                <a:gd name="T54" fmla="*/ 1945 w 3574"/>
                <a:gd name="T55" fmla="*/ 1247 h 1637"/>
                <a:gd name="T56" fmla="*/ 1933 w 3574"/>
                <a:gd name="T57" fmla="*/ 1344 h 1637"/>
                <a:gd name="T58" fmla="*/ 1940 w 3574"/>
                <a:gd name="T59" fmla="*/ 1427 h 1637"/>
                <a:gd name="T60" fmla="*/ 1965 w 3574"/>
                <a:gd name="T61" fmla="*/ 1494 h 1637"/>
                <a:gd name="T62" fmla="*/ 2006 w 3574"/>
                <a:gd name="T63" fmla="*/ 1547 h 1637"/>
                <a:gd name="T64" fmla="*/ 2059 w 3574"/>
                <a:gd name="T65" fmla="*/ 1588 h 1637"/>
                <a:gd name="T66" fmla="*/ 2125 w 3574"/>
                <a:gd name="T67" fmla="*/ 1616 h 1637"/>
                <a:gd name="T68" fmla="*/ 2200 w 3574"/>
                <a:gd name="T69" fmla="*/ 1631 h 1637"/>
                <a:gd name="T70" fmla="*/ 2282 w 3574"/>
                <a:gd name="T71" fmla="*/ 1637 h 1637"/>
                <a:gd name="T72" fmla="*/ 2369 w 3574"/>
                <a:gd name="T73" fmla="*/ 1634 h 1637"/>
                <a:gd name="T74" fmla="*/ 2459 w 3574"/>
                <a:gd name="T75" fmla="*/ 1620 h 1637"/>
                <a:gd name="T76" fmla="*/ 2554 w 3574"/>
                <a:gd name="T77" fmla="*/ 1332 h 1637"/>
                <a:gd name="T78" fmla="*/ 2548 w 3574"/>
                <a:gd name="T79" fmla="*/ 1334 h 1637"/>
                <a:gd name="T80" fmla="*/ 2531 w 3574"/>
                <a:gd name="T81" fmla="*/ 1341 h 1637"/>
                <a:gd name="T82" fmla="*/ 2506 w 3574"/>
                <a:gd name="T83" fmla="*/ 1348 h 1637"/>
                <a:gd name="T84" fmla="*/ 2476 w 3574"/>
                <a:gd name="T85" fmla="*/ 1353 h 1637"/>
                <a:gd name="T86" fmla="*/ 2443 w 3574"/>
                <a:gd name="T87" fmla="*/ 1354 h 1637"/>
                <a:gd name="T88" fmla="*/ 2412 w 3574"/>
                <a:gd name="T89" fmla="*/ 1349 h 1637"/>
                <a:gd name="T90" fmla="*/ 2384 w 3574"/>
                <a:gd name="T91" fmla="*/ 1336 h 1637"/>
                <a:gd name="T92" fmla="*/ 2361 w 3574"/>
                <a:gd name="T93" fmla="*/ 1311 h 1637"/>
                <a:gd name="T94" fmla="*/ 2347 w 3574"/>
                <a:gd name="T95" fmla="*/ 1272 h 1637"/>
                <a:gd name="T96" fmla="*/ 2346 w 3574"/>
                <a:gd name="T97" fmla="*/ 1219 h 1637"/>
                <a:gd name="T98" fmla="*/ 2359 w 3574"/>
                <a:gd name="T99" fmla="*/ 1130 h 1637"/>
                <a:gd name="T100" fmla="*/ 2378 w 3574"/>
                <a:gd name="T101" fmla="*/ 1023 h 1637"/>
                <a:gd name="T102" fmla="*/ 2393 w 3574"/>
                <a:gd name="T103" fmla="*/ 922 h 1637"/>
                <a:gd name="T104" fmla="*/ 2407 w 3574"/>
                <a:gd name="T105" fmla="*/ 832 h 1637"/>
                <a:gd name="T106" fmla="*/ 2418 w 3574"/>
                <a:gd name="T107" fmla="*/ 759 h 1637"/>
                <a:gd name="T108" fmla="*/ 2425 w 3574"/>
                <a:gd name="T109" fmla="*/ 704 h 1637"/>
                <a:gd name="T110" fmla="*/ 2430 w 3574"/>
                <a:gd name="T111" fmla="*/ 676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4" h="1637">
                  <a:moveTo>
                    <a:pt x="0" y="1584"/>
                  </a:moveTo>
                  <a:lnTo>
                    <a:pt x="126" y="1474"/>
                  </a:lnTo>
                  <a:lnTo>
                    <a:pt x="256" y="1371"/>
                  </a:lnTo>
                  <a:lnTo>
                    <a:pt x="391" y="1271"/>
                  </a:lnTo>
                  <a:lnTo>
                    <a:pt x="528" y="1175"/>
                  </a:lnTo>
                  <a:lnTo>
                    <a:pt x="669" y="1084"/>
                  </a:lnTo>
                  <a:lnTo>
                    <a:pt x="813" y="997"/>
                  </a:lnTo>
                  <a:lnTo>
                    <a:pt x="960" y="915"/>
                  </a:lnTo>
                  <a:lnTo>
                    <a:pt x="1110" y="836"/>
                  </a:lnTo>
                  <a:lnTo>
                    <a:pt x="1263" y="761"/>
                  </a:lnTo>
                  <a:lnTo>
                    <a:pt x="1418" y="691"/>
                  </a:lnTo>
                  <a:lnTo>
                    <a:pt x="1576" y="625"/>
                  </a:lnTo>
                  <a:lnTo>
                    <a:pt x="1735" y="563"/>
                  </a:lnTo>
                  <a:lnTo>
                    <a:pt x="1897" y="505"/>
                  </a:lnTo>
                  <a:lnTo>
                    <a:pt x="2061" y="450"/>
                  </a:lnTo>
                  <a:lnTo>
                    <a:pt x="2108" y="136"/>
                  </a:lnTo>
                  <a:lnTo>
                    <a:pt x="2516" y="136"/>
                  </a:lnTo>
                  <a:lnTo>
                    <a:pt x="2491" y="327"/>
                  </a:lnTo>
                  <a:lnTo>
                    <a:pt x="2560" y="310"/>
                  </a:lnTo>
                  <a:lnTo>
                    <a:pt x="2624" y="295"/>
                  </a:lnTo>
                  <a:lnTo>
                    <a:pt x="2685" y="283"/>
                  </a:lnTo>
                  <a:lnTo>
                    <a:pt x="2742" y="271"/>
                  </a:lnTo>
                  <a:lnTo>
                    <a:pt x="2797" y="260"/>
                  </a:lnTo>
                  <a:lnTo>
                    <a:pt x="2850" y="252"/>
                  </a:lnTo>
                  <a:lnTo>
                    <a:pt x="2904" y="242"/>
                  </a:lnTo>
                  <a:lnTo>
                    <a:pt x="2958" y="233"/>
                  </a:lnTo>
                  <a:lnTo>
                    <a:pt x="3017" y="225"/>
                  </a:lnTo>
                  <a:lnTo>
                    <a:pt x="3077" y="216"/>
                  </a:lnTo>
                  <a:lnTo>
                    <a:pt x="3143" y="208"/>
                  </a:lnTo>
                  <a:lnTo>
                    <a:pt x="3213" y="198"/>
                  </a:lnTo>
                  <a:lnTo>
                    <a:pt x="3019" y="0"/>
                  </a:lnTo>
                  <a:lnTo>
                    <a:pt x="3574" y="266"/>
                  </a:lnTo>
                  <a:lnTo>
                    <a:pt x="3108" y="665"/>
                  </a:lnTo>
                  <a:lnTo>
                    <a:pt x="3230" y="430"/>
                  </a:lnTo>
                  <a:lnTo>
                    <a:pt x="3037" y="460"/>
                  </a:lnTo>
                  <a:lnTo>
                    <a:pt x="2849" y="492"/>
                  </a:lnTo>
                  <a:lnTo>
                    <a:pt x="2666" y="528"/>
                  </a:lnTo>
                  <a:lnTo>
                    <a:pt x="2487" y="565"/>
                  </a:lnTo>
                  <a:lnTo>
                    <a:pt x="2312" y="608"/>
                  </a:lnTo>
                  <a:lnTo>
                    <a:pt x="2141" y="653"/>
                  </a:lnTo>
                  <a:lnTo>
                    <a:pt x="1972" y="702"/>
                  </a:lnTo>
                  <a:lnTo>
                    <a:pt x="1806" y="753"/>
                  </a:lnTo>
                  <a:lnTo>
                    <a:pt x="1642" y="809"/>
                  </a:lnTo>
                  <a:lnTo>
                    <a:pt x="1479" y="868"/>
                  </a:lnTo>
                  <a:lnTo>
                    <a:pt x="1317" y="930"/>
                  </a:lnTo>
                  <a:lnTo>
                    <a:pt x="1157" y="997"/>
                  </a:lnTo>
                  <a:lnTo>
                    <a:pt x="996" y="1069"/>
                  </a:lnTo>
                  <a:lnTo>
                    <a:pt x="834" y="1143"/>
                  </a:lnTo>
                  <a:lnTo>
                    <a:pt x="671" y="1223"/>
                  </a:lnTo>
                  <a:lnTo>
                    <a:pt x="506" y="1306"/>
                  </a:lnTo>
                  <a:lnTo>
                    <a:pt x="341" y="1394"/>
                  </a:lnTo>
                  <a:lnTo>
                    <a:pt x="172" y="1487"/>
                  </a:lnTo>
                  <a:lnTo>
                    <a:pt x="0" y="1584"/>
                  </a:lnTo>
                  <a:close/>
                  <a:moveTo>
                    <a:pt x="2430" y="671"/>
                  </a:moveTo>
                  <a:lnTo>
                    <a:pt x="2022" y="770"/>
                  </a:lnTo>
                  <a:lnTo>
                    <a:pt x="1945" y="1247"/>
                  </a:lnTo>
                  <a:lnTo>
                    <a:pt x="1937" y="1298"/>
                  </a:lnTo>
                  <a:lnTo>
                    <a:pt x="1933" y="1344"/>
                  </a:lnTo>
                  <a:lnTo>
                    <a:pt x="1934" y="1387"/>
                  </a:lnTo>
                  <a:lnTo>
                    <a:pt x="1940" y="1427"/>
                  </a:lnTo>
                  <a:lnTo>
                    <a:pt x="1950" y="1462"/>
                  </a:lnTo>
                  <a:lnTo>
                    <a:pt x="1965" y="1494"/>
                  </a:lnTo>
                  <a:lnTo>
                    <a:pt x="1983" y="1522"/>
                  </a:lnTo>
                  <a:lnTo>
                    <a:pt x="2006" y="1547"/>
                  </a:lnTo>
                  <a:lnTo>
                    <a:pt x="2032" y="1569"/>
                  </a:lnTo>
                  <a:lnTo>
                    <a:pt x="2059" y="1588"/>
                  </a:lnTo>
                  <a:lnTo>
                    <a:pt x="2091" y="1603"/>
                  </a:lnTo>
                  <a:lnTo>
                    <a:pt x="2125" y="1616"/>
                  </a:lnTo>
                  <a:lnTo>
                    <a:pt x="2161" y="1625"/>
                  </a:lnTo>
                  <a:lnTo>
                    <a:pt x="2200" y="1631"/>
                  </a:lnTo>
                  <a:lnTo>
                    <a:pt x="2240" y="1636"/>
                  </a:lnTo>
                  <a:lnTo>
                    <a:pt x="2282" y="1637"/>
                  </a:lnTo>
                  <a:lnTo>
                    <a:pt x="2324" y="1636"/>
                  </a:lnTo>
                  <a:lnTo>
                    <a:pt x="2369" y="1634"/>
                  </a:lnTo>
                  <a:lnTo>
                    <a:pt x="2413" y="1628"/>
                  </a:lnTo>
                  <a:lnTo>
                    <a:pt x="2459" y="1620"/>
                  </a:lnTo>
                  <a:lnTo>
                    <a:pt x="2504" y="1611"/>
                  </a:lnTo>
                  <a:lnTo>
                    <a:pt x="2554" y="1332"/>
                  </a:lnTo>
                  <a:lnTo>
                    <a:pt x="2553" y="1333"/>
                  </a:lnTo>
                  <a:lnTo>
                    <a:pt x="2548" y="1334"/>
                  </a:lnTo>
                  <a:lnTo>
                    <a:pt x="2540" y="1338"/>
                  </a:lnTo>
                  <a:lnTo>
                    <a:pt x="2531" y="1341"/>
                  </a:lnTo>
                  <a:lnTo>
                    <a:pt x="2520" y="1344"/>
                  </a:lnTo>
                  <a:lnTo>
                    <a:pt x="2506" y="1348"/>
                  </a:lnTo>
                  <a:lnTo>
                    <a:pt x="2492" y="1350"/>
                  </a:lnTo>
                  <a:lnTo>
                    <a:pt x="2476" y="1353"/>
                  </a:lnTo>
                  <a:lnTo>
                    <a:pt x="2460" y="1354"/>
                  </a:lnTo>
                  <a:lnTo>
                    <a:pt x="2443" y="1354"/>
                  </a:lnTo>
                  <a:lnTo>
                    <a:pt x="2427" y="1353"/>
                  </a:lnTo>
                  <a:lnTo>
                    <a:pt x="2412" y="1349"/>
                  </a:lnTo>
                  <a:lnTo>
                    <a:pt x="2397" y="1344"/>
                  </a:lnTo>
                  <a:lnTo>
                    <a:pt x="2384" y="1336"/>
                  </a:lnTo>
                  <a:lnTo>
                    <a:pt x="2372" y="1325"/>
                  </a:lnTo>
                  <a:lnTo>
                    <a:pt x="2361" y="1311"/>
                  </a:lnTo>
                  <a:lnTo>
                    <a:pt x="2353" y="1294"/>
                  </a:lnTo>
                  <a:lnTo>
                    <a:pt x="2347" y="1272"/>
                  </a:lnTo>
                  <a:lnTo>
                    <a:pt x="2345" y="1248"/>
                  </a:lnTo>
                  <a:lnTo>
                    <a:pt x="2346" y="1219"/>
                  </a:lnTo>
                  <a:lnTo>
                    <a:pt x="2350" y="1185"/>
                  </a:lnTo>
                  <a:lnTo>
                    <a:pt x="2359" y="1130"/>
                  </a:lnTo>
                  <a:lnTo>
                    <a:pt x="2369" y="1075"/>
                  </a:lnTo>
                  <a:lnTo>
                    <a:pt x="2378" y="1023"/>
                  </a:lnTo>
                  <a:lnTo>
                    <a:pt x="2385" y="972"/>
                  </a:lnTo>
                  <a:lnTo>
                    <a:pt x="2393" y="922"/>
                  </a:lnTo>
                  <a:lnTo>
                    <a:pt x="2401" y="876"/>
                  </a:lnTo>
                  <a:lnTo>
                    <a:pt x="2407" y="832"/>
                  </a:lnTo>
                  <a:lnTo>
                    <a:pt x="2413" y="793"/>
                  </a:lnTo>
                  <a:lnTo>
                    <a:pt x="2418" y="759"/>
                  </a:lnTo>
                  <a:lnTo>
                    <a:pt x="2423" y="729"/>
                  </a:lnTo>
                  <a:lnTo>
                    <a:pt x="2425" y="704"/>
                  </a:lnTo>
                  <a:lnTo>
                    <a:pt x="2427" y="687"/>
                  </a:lnTo>
                  <a:lnTo>
                    <a:pt x="2430" y="676"/>
                  </a:lnTo>
                  <a:lnTo>
                    <a:pt x="2430" y="671"/>
                  </a:lnTo>
                  <a:close/>
                </a:path>
              </a:pathLst>
            </a:custGeom>
            <a:solidFill>
              <a:srgbClr val="E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58918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791"/>
            <a:ext cx="12243252" cy="6835209"/>
          </a:xfrm>
          <a:prstGeom prst="rect">
            <a:avLst/>
          </a:prstGeom>
        </p:spPr>
      </p:pic>
      <p:sp>
        <p:nvSpPr>
          <p:cNvPr id="7" name="TextBox 6"/>
          <p:cNvSpPr txBox="1"/>
          <p:nvPr/>
        </p:nvSpPr>
        <p:spPr>
          <a:xfrm>
            <a:off x="0" y="102637"/>
            <a:ext cx="6438122" cy="707886"/>
          </a:xfrm>
          <a:prstGeom prst="rect">
            <a:avLst/>
          </a:prstGeom>
          <a:noFill/>
        </p:spPr>
        <p:txBody>
          <a:bodyPr wrap="square" rtlCol="0">
            <a:spAutoFit/>
          </a:bodyPr>
          <a:lstStyle/>
          <a:p>
            <a:pPr algn="ctr"/>
            <a:r>
              <a:rPr lang="en-GB" sz="4000" b="1" dirty="0" smtClean="0"/>
              <a:t>Sales Meeting Activities</a:t>
            </a:r>
            <a:endParaRPr lang="en-GB" sz="4000" b="1" dirty="0"/>
          </a:p>
        </p:txBody>
      </p:sp>
      <p:sp>
        <p:nvSpPr>
          <p:cNvPr id="9" name="TextBox 8"/>
          <p:cNvSpPr txBox="1"/>
          <p:nvPr/>
        </p:nvSpPr>
        <p:spPr>
          <a:xfrm>
            <a:off x="363894" y="886408"/>
            <a:ext cx="5952930" cy="646331"/>
          </a:xfrm>
          <a:prstGeom prst="rect">
            <a:avLst/>
          </a:prstGeom>
          <a:noFill/>
        </p:spPr>
        <p:txBody>
          <a:bodyPr wrap="square" rtlCol="0">
            <a:spAutoFit/>
          </a:bodyPr>
          <a:lstStyle/>
          <a:p>
            <a:r>
              <a:rPr lang="en-GB" b="1" dirty="0" smtClean="0">
                <a:solidFill>
                  <a:srgbClr val="C00000"/>
                </a:solidFill>
              </a:rPr>
              <a:t>10 team meeting activities </a:t>
            </a:r>
            <a:r>
              <a:rPr lang="en-GB" dirty="0" smtClean="0"/>
              <a:t>to use with your sales people to                   get them motivated and to enhance their skills and abilities </a:t>
            </a:r>
            <a:endParaRPr lang="en-GB" dirty="0"/>
          </a:p>
        </p:txBody>
      </p:sp>
    </p:spTree>
    <p:extLst>
      <p:ext uri="{BB962C8B-B14F-4D97-AF65-F5344CB8AC3E}">
        <p14:creationId xmlns:p14="http://schemas.microsoft.com/office/powerpoint/2010/main" val="977245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What You Need To Do…</a:t>
            </a:r>
            <a:endParaRPr lang="en-GB" b="1" dirty="0">
              <a:solidFill>
                <a:srgbClr val="C00000"/>
              </a:solidFill>
            </a:endParaRPr>
          </a:p>
        </p:txBody>
      </p:sp>
      <p:sp>
        <p:nvSpPr>
          <p:cNvPr id="3" name="Content Placeholder 2"/>
          <p:cNvSpPr>
            <a:spLocks noGrp="1"/>
          </p:cNvSpPr>
          <p:nvPr>
            <p:ph idx="1"/>
          </p:nvPr>
        </p:nvSpPr>
        <p:spPr/>
        <p:txBody>
          <a:bodyPr/>
          <a:lstStyle/>
          <a:p>
            <a:pPr marL="0" indent="0">
              <a:buNone/>
            </a:pPr>
            <a:r>
              <a:rPr lang="en-US" dirty="0" smtClean="0"/>
              <a:t>For each group ask them the following in relation to the buyer types they are looking at: </a:t>
            </a:r>
          </a:p>
          <a:p>
            <a:r>
              <a:rPr lang="en-US" dirty="0" smtClean="0"/>
              <a:t>How do you currently use your key competitive advantages with that group of people? </a:t>
            </a:r>
          </a:p>
          <a:p>
            <a:r>
              <a:rPr lang="en-US" dirty="0" smtClean="0"/>
              <a:t>How could you use your key competitive advantages more effectively with that group of people?</a:t>
            </a:r>
            <a:endParaRPr lang="en-GB" dirty="0"/>
          </a:p>
        </p:txBody>
      </p:sp>
    </p:spTree>
    <p:extLst>
      <p:ext uri="{BB962C8B-B14F-4D97-AF65-F5344CB8AC3E}">
        <p14:creationId xmlns:p14="http://schemas.microsoft.com/office/powerpoint/2010/main" val="1540104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Individual Action Planning…</a:t>
            </a:r>
            <a:endParaRPr lang="en-GB" b="1" dirty="0">
              <a:solidFill>
                <a:srgbClr val="C00000"/>
              </a:solidFill>
            </a:endParaRPr>
          </a:p>
        </p:txBody>
      </p:sp>
      <p:sp>
        <p:nvSpPr>
          <p:cNvPr id="3" name="Content Placeholder 2"/>
          <p:cNvSpPr>
            <a:spLocks noGrp="1"/>
          </p:cNvSpPr>
          <p:nvPr>
            <p:ph idx="1"/>
          </p:nvPr>
        </p:nvSpPr>
        <p:spPr/>
        <p:txBody>
          <a:bodyPr/>
          <a:lstStyle/>
          <a:p>
            <a:pPr marL="0" indent="0">
              <a:buNone/>
            </a:pPr>
            <a:r>
              <a:rPr lang="en-US" dirty="0" smtClean="0"/>
              <a:t>Ask each member of your team the following questions…</a:t>
            </a:r>
          </a:p>
          <a:p>
            <a:pPr marL="0" indent="0">
              <a:buNone/>
            </a:pPr>
            <a:endParaRPr lang="en-US" dirty="0"/>
          </a:p>
          <a:p>
            <a:r>
              <a:rPr lang="en-US" dirty="0" smtClean="0"/>
              <a:t>What did you </a:t>
            </a:r>
            <a:r>
              <a:rPr lang="en-US" b="1" dirty="0" smtClean="0"/>
              <a:t>learn</a:t>
            </a:r>
            <a:r>
              <a:rPr lang="en-US" dirty="0" smtClean="0"/>
              <a:t> from this exercise?</a:t>
            </a:r>
          </a:p>
          <a:p>
            <a:r>
              <a:rPr lang="en-US" dirty="0" smtClean="0"/>
              <a:t>What are you going to </a:t>
            </a:r>
            <a:r>
              <a:rPr lang="en-US" b="1" dirty="0" smtClean="0"/>
              <a:t>start</a:t>
            </a:r>
            <a:r>
              <a:rPr lang="en-US" dirty="0" smtClean="0"/>
              <a:t> doing?</a:t>
            </a:r>
          </a:p>
          <a:p>
            <a:r>
              <a:rPr lang="en-US" dirty="0" smtClean="0"/>
              <a:t>What are you going to </a:t>
            </a:r>
            <a:r>
              <a:rPr lang="en-US" b="1" dirty="0" smtClean="0"/>
              <a:t>stop</a:t>
            </a:r>
            <a:r>
              <a:rPr lang="en-US" dirty="0" smtClean="0"/>
              <a:t> doing?</a:t>
            </a:r>
          </a:p>
          <a:p>
            <a:r>
              <a:rPr lang="en-US" dirty="0" smtClean="0"/>
              <a:t>What are you going to do </a:t>
            </a:r>
            <a:r>
              <a:rPr lang="en-US" b="1" dirty="0" smtClean="0"/>
              <a:t>more</a:t>
            </a:r>
            <a:r>
              <a:rPr lang="en-US" dirty="0" smtClean="0"/>
              <a:t> of?</a:t>
            </a:r>
          </a:p>
          <a:p>
            <a:r>
              <a:rPr lang="en-US" dirty="0" smtClean="0"/>
              <a:t>What are you going to do </a:t>
            </a:r>
            <a:r>
              <a:rPr lang="en-US" b="1" dirty="0" smtClean="0"/>
              <a:t>less</a:t>
            </a:r>
            <a:r>
              <a:rPr lang="en-US" dirty="0" smtClean="0"/>
              <a:t> of?</a:t>
            </a:r>
            <a:endParaRPr lang="en-GB" dirty="0"/>
          </a:p>
        </p:txBody>
      </p:sp>
    </p:spTree>
    <p:extLst>
      <p:ext uri="{BB962C8B-B14F-4D97-AF65-F5344CB8AC3E}">
        <p14:creationId xmlns:p14="http://schemas.microsoft.com/office/powerpoint/2010/main" val="3614117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017" y="362464"/>
            <a:ext cx="10874414" cy="6495536"/>
          </a:xfrm>
          <a:prstGeom prst="rect">
            <a:avLst/>
          </a:prstGeom>
        </p:spPr>
      </p:pic>
      <p:sp>
        <p:nvSpPr>
          <p:cNvPr id="7" name="TextBox 6"/>
          <p:cNvSpPr txBox="1"/>
          <p:nvPr/>
        </p:nvSpPr>
        <p:spPr>
          <a:xfrm>
            <a:off x="2232454" y="214184"/>
            <a:ext cx="7397578" cy="769441"/>
          </a:xfrm>
          <a:prstGeom prst="rect">
            <a:avLst/>
          </a:prstGeom>
          <a:noFill/>
        </p:spPr>
        <p:txBody>
          <a:bodyPr wrap="square" rtlCol="0">
            <a:spAutoFit/>
          </a:bodyPr>
          <a:lstStyle/>
          <a:p>
            <a:pPr algn="ctr"/>
            <a:r>
              <a:rPr lang="en-GB" sz="4400" b="1" dirty="0" smtClean="0"/>
              <a:t>Shaking Up Stale Deals</a:t>
            </a:r>
            <a:endParaRPr lang="en-GB" sz="4400" b="1" dirty="0"/>
          </a:p>
        </p:txBody>
      </p:sp>
    </p:spTree>
    <p:extLst>
      <p:ext uri="{BB962C8B-B14F-4D97-AF65-F5344CB8AC3E}">
        <p14:creationId xmlns:p14="http://schemas.microsoft.com/office/powerpoint/2010/main" val="3852440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Shaking Up Stale Deals - Overview</a:t>
            </a:r>
            <a:endParaRPr lang="en-GB" b="1" dirty="0">
              <a:solidFill>
                <a:srgbClr val="C00000"/>
              </a:solidFill>
            </a:endParaRPr>
          </a:p>
        </p:txBody>
      </p:sp>
      <p:sp>
        <p:nvSpPr>
          <p:cNvPr id="3" name="Content Placeholder 2"/>
          <p:cNvSpPr>
            <a:spLocks noGrp="1"/>
          </p:cNvSpPr>
          <p:nvPr>
            <p:ph idx="1"/>
          </p:nvPr>
        </p:nvSpPr>
        <p:spPr/>
        <p:txBody>
          <a:bodyPr/>
          <a:lstStyle/>
          <a:p>
            <a:r>
              <a:rPr lang="en-US" dirty="0" smtClean="0"/>
              <a:t>We’ve all been there – those deals that are stuck in the pipeline and don’t look like moving forward any time soon. </a:t>
            </a:r>
          </a:p>
          <a:p>
            <a:r>
              <a:rPr lang="en-US" dirty="0" smtClean="0"/>
              <a:t>Nothing happens for a couple of weeks or months and these deals become stale. </a:t>
            </a:r>
          </a:p>
          <a:p>
            <a:r>
              <a:rPr lang="en-US" dirty="0" smtClean="0"/>
              <a:t>This session will help your team to generate ideas to overcome the stagnation of their sales pipelines by ‘shaking up’ these stale deals. </a:t>
            </a:r>
            <a:endParaRPr lang="en-GB" dirty="0"/>
          </a:p>
        </p:txBody>
      </p:sp>
    </p:spTree>
    <p:extLst>
      <p:ext uri="{BB962C8B-B14F-4D97-AF65-F5344CB8AC3E}">
        <p14:creationId xmlns:p14="http://schemas.microsoft.com/office/powerpoint/2010/main" val="557476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What You Need To Do…</a:t>
            </a:r>
            <a:endParaRPr lang="en-GB" b="1" dirty="0">
              <a:solidFill>
                <a:srgbClr val="C00000"/>
              </a:solidFill>
            </a:endParaRPr>
          </a:p>
        </p:txBody>
      </p:sp>
      <p:sp>
        <p:nvSpPr>
          <p:cNvPr id="3" name="Content Placeholder 2"/>
          <p:cNvSpPr>
            <a:spLocks noGrp="1"/>
          </p:cNvSpPr>
          <p:nvPr>
            <p:ph idx="1"/>
          </p:nvPr>
        </p:nvSpPr>
        <p:spPr/>
        <p:txBody>
          <a:bodyPr>
            <a:normAutofit/>
          </a:bodyPr>
          <a:lstStyle/>
          <a:p>
            <a:pPr marL="0" indent="0" algn="ctr">
              <a:buNone/>
            </a:pPr>
            <a:r>
              <a:rPr lang="en-US" sz="3600" b="1" dirty="0" smtClean="0">
                <a:solidFill>
                  <a:srgbClr val="C00000"/>
                </a:solidFill>
              </a:rPr>
              <a:t>Preparation &amp; Set Up</a:t>
            </a:r>
          </a:p>
          <a:p>
            <a:pPr marL="0" indent="0">
              <a:buNone/>
            </a:pPr>
            <a:endParaRPr lang="en-US" b="1" dirty="0">
              <a:solidFill>
                <a:srgbClr val="C00000"/>
              </a:solidFill>
            </a:endParaRPr>
          </a:p>
          <a:p>
            <a:pPr marL="0" indent="0" algn="ctr">
              <a:buNone/>
            </a:pPr>
            <a:r>
              <a:rPr lang="en-US" dirty="0" smtClean="0"/>
              <a:t>Ensure that your sales people come prepared with a </a:t>
            </a:r>
            <a:r>
              <a:rPr lang="en-US" b="1" dirty="0" smtClean="0"/>
              <a:t>couple of scenarios</a:t>
            </a:r>
            <a:r>
              <a:rPr lang="en-US" dirty="0" smtClean="0"/>
              <a:t> where an </a:t>
            </a:r>
            <a:r>
              <a:rPr lang="en-US" b="1" dirty="0" smtClean="0"/>
              <a:t>opportunity has become stale </a:t>
            </a:r>
            <a:r>
              <a:rPr lang="en-US" dirty="0" smtClean="0"/>
              <a:t>and is stuck in their pipeline for whatever reason. This is very important!</a:t>
            </a:r>
          </a:p>
          <a:p>
            <a:pPr lvl="1"/>
            <a:endParaRPr lang="en-US" b="1" dirty="0" smtClean="0"/>
          </a:p>
        </p:txBody>
      </p:sp>
    </p:spTree>
    <p:extLst>
      <p:ext uri="{BB962C8B-B14F-4D97-AF65-F5344CB8AC3E}">
        <p14:creationId xmlns:p14="http://schemas.microsoft.com/office/powerpoint/2010/main" val="2181605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What You Need To Do…</a:t>
            </a:r>
            <a:endParaRPr lang="en-GB" b="1"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US" b="1" dirty="0" smtClean="0">
                <a:solidFill>
                  <a:srgbClr val="C00000"/>
                </a:solidFill>
              </a:rPr>
              <a:t># 1 </a:t>
            </a:r>
            <a:r>
              <a:rPr lang="en-US" dirty="0" smtClean="0"/>
              <a:t>In turn, get your team to </a:t>
            </a:r>
            <a:r>
              <a:rPr lang="en-US" b="1" dirty="0" smtClean="0"/>
              <a:t>give an example </a:t>
            </a:r>
            <a:r>
              <a:rPr lang="en-US" dirty="0" smtClean="0"/>
              <a:t>of one of their stale deals, including an explanation of what stage of the sale they are at and the actions they have already taken. </a:t>
            </a:r>
          </a:p>
          <a:p>
            <a:r>
              <a:rPr lang="en-US" b="1" dirty="0" smtClean="0">
                <a:solidFill>
                  <a:srgbClr val="C00000"/>
                </a:solidFill>
              </a:rPr>
              <a:t># 2 </a:t>
            </a:r>
            <a:r>
              <a:rPr lang="en-US" b="1" dirty="0" smtClean="0"/>
              <a:t>Brainstorm the reasons </a:t>
            </a:r>
            <a:r>
              <a:rPr lang="en-US" dirty="0" smtClean="0"/>
              <a:t>why they have become stale and why the prospect has placed the project on hold. </a:t>
            </a:r>
          </a:p>
          <a:p>
            <a:r>
              <a:rPr lang="en-US" b="1" dirty="0" smtClean="0">
                <a:solidFill>
                  <a:srgbClr val="C00000"/>
                </a:solidFill>
              </a:rPr>
              <a:t># 3 </a:t>
            </a:r>
            <a:r>
              <a:rPr lang="en-US" dirty="0" smtClean="0"/>
              <a:t>Get your sales people to </a:t>
            </a:r>
            <a:r>
              <a:rPr lang="en-US" b="1" dirty="0" smtClean="0"/>
              <a:t>pair up </a:t>
            </a:r>
            <a:r>
              <a:rPr lang="en-US" dirty="0" smtClean="0"/>
              <a:t>and delegate each pair a reason from the list. Now for each reason – get your pairs to generate three methods and strategies to shake up these stale deals. </a:t>
            </a:r>
            <a:r>
              <a:rPr lang="en-US" b="1" dirty="0" smtClean="0"/>
              <a:t>Give them 5-10 minutes </a:t>
            </a:r>
            <a:r>
              <a:rPr lang="en-US" dirty="0" smtClean="0"/>
              <a:t>to discuss and write down their ideas. </a:t>
            </a:r>
          </a:p>
          <a:p>
            <a:r>
              <a:rPr lang="en-US" b="1" dirty="0" smtClean="0">
                <a:solidFill>
                  <a:srgbClr val="C00000"/>
                </a:solidFill>
              </a:rPr>
              <a:t># 4 </a:t>
            </a:r>
            <a:r>
              <a:rPr lang="en-US" dirty="0" smtClean="0"/>
              <a:t>Bring the group back together and get them to </a:t>
            </a:r>
            <a:r>
              <a:rPr lang="en-US" b="1" dirty="0" smtClean="0"/>
              <a:t>discuss their methodologies</a:t>
            </a:r>
            <a:r>
              <a:rPr lang="en-US" dirty="0" smtClean="0"/>
              <a:t> for shaking up the stale deal and how they can implement these methods with their own stale deals.</a:t>
            </a:r>
            <a:endParaRPr lang="en-US" b="1" dirty="0" smtClean="0"/>
          </a:p>
        </p:txBody>
      </p:sp>
    </p:spTree>
    <p:extLst>
      <p:ext uri="{BB962C8B-B14F-4D97-AF65-F5344CB8AC3E}">
        <p14:creationId xmlns:p14="http://schemas.microsoft.com/office/powerpoint/2010/main" val="3070068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Potential Reasons For Stale Deals…</a:t>
            </a:r>
            <a:endParaRPr lang="en-GB" b="1" dirty="0">
              <a:solidFill>
                <a:srgbClr val="C0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6180" y="1411595"/>
            <a:ext cx="4739640" cy="4776216"/>
          </a:xfrm>
          <a:prstGeom prst="rect">
            <a:avLst/>
          </a:prstGeom>
        </p:spPr>
      </p:pic>
    </p:spTree>
    <p:extLst>
      <p:ext uri="{BB962C8B-B14F-4D97-AF65-F5344CB8AC3E}">
        <p14:creationId xmlns:p14="http://schemas.microsoft.com/office/powerpoint/2010/main" val="2453664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Individual Action Planning…</a:t>
            </a:r>
            <a:endParaRPr lang="en-GB" b="1" dirty="0">
              <a:solidFill>
                <a:srgbClr val="C00000"/>
              </a:solidFill>
            </a:endParaRPr>
          </a:p>
        </p:txBody>
      </p:sp>
      <p:sp>
        <p:nvSpPr>
          <p:cNvPr id="3" name="Content Placeholder 2"/>
          <p:cNvSpPr>
            <a:spLocks noGrp="1"/>
          </p:cNvSpPr>
          <p:nvPr>
            <p:ph idx="1"/>
          </p:nvPr>
        </p:nvSpPr>
        <p:spPr/>
        <p:txBody>
          <a:bodyPr/>
          <a:lstStyle/>
          <a:p>
            <a:pPr marL="0" indent="0">
              <a:buNone/>
            </a:pPr>
            <a:r>
              <a:rPr lang="en-US" dirty="0" smtClean="0"/>
              <a:t>Ask each member of your team the following questions…</a:t>
            </a:r>
          </a:p>
          <a:p>
            <a:pPr marL="0" indent="0">
              <a:buNone/>
            </a:pPr>
            <a:endParaRPr lang="en-US" dirty="0"/>
          </a:p>
          <a:p>
            <a:r>
              <a:rPr lang="en-US" dirty="0" smtClean="0"/>
              <a:t>What did you </a:t>
            </a:r>
            <a:r>
              <a:rPr lang="en-US" b="1" dirty="0" smtClean="0"/>
              <a:t>learn</a:t>
            </a:r>
            <a:r>
              <a:rPr lang="en-US" dirty="0" smtClean="0"/>
              <a:t> from this exercise?</a:t>
            </a:r>
          </a:p>
          <a:p>
            <a:r>
              <a:rPr lang="en-US" dirty="0" smtClean="0"/>
              <a:t>What are you going to </a:t>
            </a:r>
            <a:r>
              <a:rPr lang="en-US" b="1" dirty="0" smtClean="0"/>
              <a:t>start</a:t>
            </a:r>
            <a:r>
              <a:rPr lang="en-US" dirty="0" smtClean="0"/>
              <a:t> doing?</a:t>
            </a:r>
          </a:p>
          <a:p>
            <a:r>
              <a:rPr lang="en-US" dirty="0" smtClean="0"/>
              <a:t>What are you going to </a:t>
            </a:r>
            <a:r>
              <a:rPr lang="en-US" b="1" dirty="0" smtClean="0"/>
              <a:t>stop</a:t>
            </a:r>
            <a:r>
              <a:rPr lang="en-US" dirty="0" smtClean="0"/>
              <a:t> doing?</a:t>
            </a:r>
          </a:p>
          <a:p>
            <a:r>
              <a:rPr lang="en-US" dirty="0" smtClean="0"/>
              <a:t>What are you going to do </a:t>
            </a:r>
            <a:r>
              <a:rPr lang="en-US" b="1" dirty="0" smtClean="0"/>
              <a:t>more</a:t>
            </a:r>
            <a:r>
              <a:rPr lang="en-US" dirty="0" smtClean="0"/>
              <a:t> of?</a:t>
            </a:r>
          </a:p>
          <a:p>
            <a:r>
              <a:rPr lang="en-US" dirty="0" smtClean="0"/>
              <a:t>What are you going to do </a:t>
            </a:r>
            <a:r>
              <a:rPr lang="en-US" b="1" dirty="0" smtClean="0"/>
              <a:t>less</a:t>
            </a:r>
            <a:r>
              <a:rPr lang="en-US" dirty="0" smtClean="0"/>
              <a:t> of?</a:t>
            </a:r>
            <a:endParaRPr lang="en-GB" dirty="0"/>
          </a:p>
        </p:txBody>
      </p:sp>
    </p:spTree>
    <p:extLst>
      <p:ext uri="{BB962C8B-B14F-4D97-AF65-F5344CB8AC3E}">
        <p14:creationId xmlns:p14="http://schemas.microsoft.com/office/powerpoint/2010/main" val="3757183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TextBox 2"/>
          <p:cNvSpPr txBox="1"/>
          <p:nvPr/>
        </p:nvSpPr>
        <p:spPr>
          <a:xfrm>
            <a:off x="5955956" y="5939481"/>
            <a:ext cx="7397578" cy="769441"/>
          </a:xfrm>
          <a:prstGeom prst="rect">
            <a:avLst/>
          </a:prstGeom>
          <a:noFill/>
        </p:spPr>
        <p:txBody>
          <a:bodyPr wrap="square" rtlCol="0">
            <a:spAutoFit/>
          </a:bodyPr>
          <a:lstStyle/>
          <a:p>
            <a:pPr algn="ctr"/>
            <a:r>
              <a:rPr lang="en-GB" sz="4400" b="1" dirty="0" smtClean="0">
                <a:solidFill>
                  <a:schemeClr val="bg1"/>
                </a:solidFill>
              </a:rPr>
              <a:t>Using Case Studies</a:t>
            </a:r>
            <a:endParaRPr lang="en-GB" sz="4400" b="1" dirty="0">
              <a:solidFill>
                <a:schemeClr val="bg1"/>
              </a:solidFill>
            </a:endParaRPr>
          </a:p>
        </p:txBody>
      </p:sp>
    </p:spTree>
    <p:extLst>
      <p:ext uri="{BB962C8B-B14F-4D97-AF65-F5344CB8AC3E}">
        <p14:creationId xmlns:p14="http://schemas.microsoft.com/office/powerpoint/2010/main" val="41943490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Using Case Studies - Overview</a:t>
            </a:r>
            <a:endParaRPr lang="en-GB" b="1" dirty="0">
              <a:solidFill>
                <a:srgbClr val="C00000"/>
              </a:solidFill>
            </a:endParaRPr>
          </a:p>
        </p:txBody>
      </p:sp>
      <p:sp>
        <p:nvSpPr>
          <p:cNvPr id="3" name="Content Placeholder 2"/>
          <p:cNvSpPr>
            <a:spLocks noGrp="1"/>
          </p:cNvSpPr>
          <p:nvPr>
            <p:ph idx="1"/>
          </p:nvPr>
        </p:nvSpPr>
        <p:spPr/>
        <p:txBody>
          <a:bodyPr/>
          <a:lstStyle/>
          <a:p>
            <a:r>
              <a:rPr lang="en-US" dirty="0" smtClean="0"/>
              <a:t>Providing social proof is critical for building up trust and credibility with your prospects and clients. </a:t>
            </a:r>
          </a:p>
          <a:p>
            <a:r>
              <a:rPr lang="en-US" dirty="0" smtClean="0"/>
              <a:t>They provide assurances that others had the same issues or situation and that they have benefited from your products and services. </a:t>
            </a:r>
          </a:p>
          <a:p>
            <a:r>
              <a:rPr lang="en-US" dirty="0" smtClean="0"/>
              <a:t>But does your team use them? Are they using the same ones? </a:t>
            </a:r>
          </a:p>
          <a:p>
            <a:r>
              <a:rPr lang="en-US" dirty="0" smtClean="0"/>
              <a:t>This session takes time out to review what you’re currently using and whether there are any gaps in the type of case studies you need going forward.</a:t>
            </a:r>
            <a:endParaRPr lang="en-GB" dirty="0"/>
          </a:p>
        </p:txBody>
      </p:sp>
    </p:spTree>
    <p:extLst>
      <p:ext uri="{BB962C8B-B14F-4D97-AF65-F5344CB8AC3E}">
        <p14:creationId xmlns:p14="http://schemas.microsoft.com/office/powerpoint/2010/main" val="866858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Quick overview of this pack</a:t>
            </a:r>
            <a:endParaRPr lang="en-GB" b="1"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Most sales meetings are boring…</a:t>
            </a:r>
          </a:p>
          <a:p>
            <a:pPr marL="0" indent="0">
              <a:buNone/>
            </a:pPr>
            <a:r>
              <a:rPr lang="en-US" dirty="0" smtClean="0"/>
              <a:t>They are usually just focused on performance and figures and if you’ve heard “loads bubbling” once you’ve heard it a thousand times!</a:t>
            </a:r>
          </a:p>
          <a:p>
            <a:pPr marL="0" indent="0">
              <a:buNone/>
            </a:pPr>
            <a:r>
              <a:rPr lang="en-US" dirty="0" smtClean="0"/>
              <a:t>The most effective sales meetings have a good balance of </a:t>
            </a:r>
            <a:r>
              <a:rPr lang="en-US" b="1" dirty="0" smtClean="0"/>
              <a:t>reviewing sales performance</a:t>
            </a:r>
            <a:r>
              <a:rPr lang="en-US" dirty="0" smtClean="0"/>
              <a:t> and also </a:t>
            </a:r>
            <a:r>
              <a:rPr lang="en-US" b="1" dirty="0" smtClean="0"/>
              <a:t>skills development</a:t>
            </a:r>
            <a:r>
              <a:rPr lang="en-US" dirty="0" smtClean="0"/>
              <a:t>.</a:t>
            </a:r>
          </a:p>
          <a:p>
            <a:pPr marL="0" indent="0">
              <a:buNone/>
            </a:pPr>
            <a:r>
              <a:rPr lang="en-US" dirty="0" smtClean="0"/>
              <a:t>This pack gives you </a:t>
            </a:r>
            <a:r>
              <a:rPr lang="en-US" b="1" dirty="0" smtClean="0"/>
              <a:t>10 activities to run with your sales teams </a:t>
            </a:r>
            <a:r>
              <a:rPr lang="en-US" dirty="0" smtClean="0"/>
              <a:t>to help improve their skills. They have been created so they last between 10 to 20 minutes so they are short and punchy.</a:t>
            </a:r>
          </a:p>
          <a:p>
            <a:pPr marL="0" indent="0">
              <a:buNone/>
            </a:pPr>
            <a:r>
              <a:rPr lang="en-US" dirty="0" smtClean="0"/>
              <a:t>We’ve included </a:t>
            </a:r>
            <a:r>
              <a:rPr lang="en-US" b="1" dirty="0" smtClean="0"/>
              <a:t>what you need to do </a:t>
            </a:r>
            <a:r>
              <a:rPr lang="en-US" dirty="0" smtClean="0"/>
              <a:t>and any preparation needed beforehand.</a:t>
            </a:r>
          </a:p>
          <a:p>
            <a:pPr marL="0" indent="0">
              <a:buNone/>
            </a:pPr>
            <a:r>
              <a:rPr lang="en-US" dirty="0" smtClean="0"/>
              <a:t>Enjoy!</a:t>
            </a:r>
          </a:p>
          <a:p>
            <a:pPr marL="0" indent="0">
              <a:buNone/>
            </a:pPr>
            <a:endParaRPr lang="en-US" dirty="0" smtClean="0"/>
          </a:p>
          <a:p>
            <a:endParaRPr lang="en-US" dirty="0" smtClean="0"/>
          </a:p>
          <a:p>
            <a:pPr marL="0" indent="0">
              <a:buNone/>
            </a:pPr>
            <a:endParaRPr lang="en-US" dirty="0" smtClean="0"/>
          </a:p>
          <a:p>
            <a:endParaRPr lang="en-US" dirty="0" smtClean="0"/>
          </a:p>
          <a:p>
            <a:endParaRPr lang="en-GB" dirty="0"/>
          </a:p>
        </p:txBody>
      </p:sp>
    </p:spTree>
    <p:extLst>
      <p:ext uri="{BB962C8B-B14F-4D97-AF65-F5344CB8AC3E}">
        <p14:creationId xmlns:p14="http://schemas.microsoft.com/office/powerpoint/2010/main" val="1168258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What You Need To Do…</a:t>
            </a:r>
            <a:endParaRPr lang="en-GB" b="1" dirty="0">
              <a:solidFill>
                <a:srgbClr val="C00000"/>
              </a:solidFill>
            </a:endParaRPr>
          </a:p>
        </p:txBody>
      </p:sp>
      <p:sp>
        <p:nvSpPr>
          <p:cNvPr id="3" name="Content Placeholder 2"/>
          <p:cNvSpPr>
            <a:spLocks noGrp="1"/>
          </p:cNvSpPr>
          <p:nvPr>
            <p:ph idx="1"/>
          </p:nvPr>
        </p:nvSpPr>
        <p:spPr/>
        <p:txBody>
          <a:bodyPr>
            <a:normAutofit/>
          </a:bodyPr>
          <a:lstStyle/>
          <a:p>
            <a:r>
              <a:rPr lang="en-US" b="1" dirty="0" smtClean="0">
                <a:solidFill>
                  <a:srgbClr val="C00000"/>
                </a:solidFill>
              </a:rPr>
              <a:t># 1 </a:t>
            </a:r>
            <a:r>
              <a:rPr lang="en-US" dirty="0" smtClean="0"/>
              <a:t>As a group brainstorm all of the case studies that are at your disposal for use with prospects and clients, before, during and after the sale.</a:t>
            </a:r>
          </a:p>
          <a:p>
            <a:r>
              <a:rPr lang="en-US" b="1" dirty="0" smtClean="0">
                <a:solidFill>
                  <a:srgbClr val="C00000"/>
                </a:solidFill>
              </a:rPr>
              <a:t># 2 </a:t>
            </a:r>
            <a:r>
              <a:rPr lang="en-US" dirty="0" smtClean="0"/>
              <a:t>Take a poll as to whether everyone knows the case studies that are available. Make a note of who needs to know what and take that offline at the end of the session.</a:t>
            </a:r>
          </a:p>
          <a:p>
            <a:r>
              <a:rPr lang="en-US" b="1" dirty="0" smtClean="0">
                <a:solidFill>
                  <a:srgbClr val="C00000"/>
                </a:solidFill>
              </a:rPr>
              <a:t># 3 </a:t>
            </a:r>
            <a:r>
              <a:rPr lang="en-US" dirty="0" err="1" smtClean="0"/>
              <a:t>Categorise</a:t>
            </a:r>
            <a:r>
              <a:rPr lang="en-US" dirty="0" smtClean="0"/>
              <a:t> the list of case studies into the buyer types, objections, or instances where they would be most useful. </a:t>
            </a:r>
          </a:p>
          <a:p>
            <a:r>
              <a:rPr lang="en-US" b="1" dirty="0" smtClean="0">
                <a:solidFill>
                  <a:srgbClr val="C00000"/>
                </a:solidFill>
              </a:rPr>
              <a:t># 4 </a:t>
            </a:r>
            <a:r>
              <a:rPr lang="en-US" dirty="0" smtClean="0"/>
              <a:t>Is on the next slide…</a:t>
            </a:r>
          </a:p>
        </p:txBody>
      </p:sp>
    </p:spTree>
    <p:extLst>
      <p:ext uri="{BB962C8B-B14F-4D97-AF65-F5344CB8AC3E}">
        <p14:creationId xmlns:p14="http://schemas.microsoft.com/office/powerpoint/2010/main" val="21791624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What You Need To Do…</a:t>
            </a:r>
            <a:endParaRPr lang="en-GB" b="1"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r>
              <a:rPr lang="en-US" b="1" dirty="0" smtClean="0">
                <a:solidFill>
                  <a:srgbClr val="C00000"/>
                </a:solidFill>
              </a:rPr>
              <a:t># 4 </a:t>
            </a:r>
            <a:r>
              <a:rPr lang="en-US" dirty="0" smtClean="0"/>
              <a:t>Brainstorm the objections that you receive regularly or the reasons why your prospects choose someone else and make sure you provide case studies to overcome each of them. Your case studies should follow a similar outline to:</a:t>
            </a:r>
          </a:p>
          <a:p>
            <a:pPr lvl="1"/>
            <a:r>
              <a:rPr lang="en-US" dirty="0" smtClean="0"/>
              <a:t>The issues/challenges the client faced</a:t>
            </a:r>
          </a:p>
          <a:p>
            <a:pPr lvl="1"/>
            <a:r>
              <a:rPr lang="en-US" dirty="0" smtClean="0"/>
              <a:t>What was important to them in deciding a solution</a:t>
            </a:r>
          </a:p>
          <a:p>
            <a:pPr lvl="1"/>
            <a:r>
              <a:rPr lang="en-US" dirty="0" smtClean="0"/>
              <a:t>Why did they choose you?</a:t>
            </a:r>
          </a:p>
          <a:p>
            <a:pPr lvl="1"/>
            <a:r>
              <a:rPr lang="en-US" dirty="0" smtClean="0"/>
              <a:t>How you helped them?</a:t>
            </a:r>
          </a:p>
          <a:p>
            <a:pPr lvl="1"/>
            <a:r>
              <a:rPr lang="en-US" dirty="0" smtClean="0"/>
              <a:t>The results they achieved</a:t>
            </a:r>
          </a:p>
          <a:p>
            <a:pPr lvl="1"/>
            <a:r>
              <a:rPr lang="en-US" dirty="0" smtClean="0"/>
              <a:t>Client comment if possible</a:t>
            </a:r>
          </a:p>
          <a:p>
            <a:r>
              <a:rPr lang="en-US" dirty="0" smtClean="0"/>
              <a:t>Identify any gaps that you have in terms of the case studies you already have the type of case studies that you need and take action points to getting them created and distribute throughout the team in a follow session.</a:t>
            </a:r>
          </a:p>
        </p:txBody>
      </p:sp>
    </p:spTree>
    <p:extLst>
      <p:ext uri="{BB962C8B-B14F-4D97-AF65-F5344CB8AC3E}">
        <p14:creationId xmlns:p14="http://schemas.microsoft.com/office/powerpoint/2010/main" val="367289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069" y="1887522"/>
            <a:ext cx="10565487" cy="2871300"/>
          </a:xfrm>
          <a:prstGeom prst="rect">
            <a:avLst/>
          </a:prstGeom>
        </p:spPr>
      </p:pic>
      <p:sp>
        <p:nvSpPr>
          <p:cNvPr id="7" name="TextBox 6"/>
          <p:cNvSpPr txBox="1"/>
          <p:nvPr/>
        </p:nvSpPr>
        <p:spPr>
          <a:xfrm>
            <a:off x="2183027" y="568411"/>
            <a:ext cx="7628238" cy="769441"/>
          </a:xfrm>
          <a:prstGeom prst="rect">
            <a:avLst/>
          </a:prstGeom>
          <a:noFill/>
        </p:spPr>
        <p:txBody>
          <a:bodyPr wrap="square" rtlCol="0">
            <a:spAutoFit/>
          </a:bodyPr>
          <a:lstStyle/>
          <a:p>
            <a:pPr algn="ctr"/>
            <a:r>
              <a:rPr lang="en-GB" sz="4400" b="1" dirty="0" smtClean="0"/>
              <a:t>Creating Impactful Case Studies</a:t>
            </a:r>
            <a:endParaRPr lang="en-GB" sz="4400" b="1" dirty="0"/>
          </a:p>
        </p:txBody>
      </p:sp>
    </p:spTree>
    <p:extLst>
      <p:ext uri="{BB962C8B-B14F-4D97-AF65-F5344CB8AC3E}">
        <p14:creationId xmlns:p14="http://schemas.microsoft.com/office/powerpoint/2010/main" val="36494974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Individual Action Planning…</a:t>
            </a:r>
            <a:endParaRPr lang="en-GB" b="1" dirty="0">
              <a:solidFill>
                <a:srgbClr val="C00000"/>
              </a:solidFill>
            </a:endParaRPr>
          </a:p>
        </p:txBody>
      </p:sp>
      <p:sp>
        <p:nvSpPr>
          <p:cNvPr id="3" name="Content Placeholder 2"/>
          <p:cNvSpPr>
            <a:spLocks noGrp="1"/>
          </p:cNvSpPr>
          <p:nvPr>
            <p:ph idx="1"/>
          </p:nvPr>
        </p:nvSpPr>
        <p:spPr/>
        <p:txBody>
          <a:bodyPr/>
          <a:lstStyle/>
          <a:p>
            <a:pPr marL="0" indent="0">
              <a:buNone/>
            </a:pPr>
            <a:r>
              <a:rPr lang="en-US" dirty="0" smtClean="0"/>
              <a:t>Ask each member of your team the following questions…</a:t>
            </a:r>
          </a:p>
          <a:p>
            <a:pPr marL="0" indent="0">
              <a:buNone/>
            </a:pPr>
            <a:endParaRPr lang="en-US" dirty="0"/>
          </a:p>
          <a:p>
            <a:r>
              <a:rPr lang="en-US" dirty="0" smtClean="0"/>
              <a:t>What did you </a:t>
            </a:r>
            <a:r>
              <a:rPr lang="en-US" b="1" dirty="0" smtClean="0"/>
              <a:t>learn</a:t>
            </a:r>
            <a:r>
              <a:rPr lang="en-US" dirty="0" smtClean="0"/>
              <a:t> from this exercise?</a:t>
            </a:r>
          </a:p>
          <a:p>
            <a:r>
              <a:rPr lang="en-US" dirty="0" smtClean="0"/>
              <a:t>What are you going to </a:t>
            </a:r>
            <a:r>
              <a:rPr lang="en-US" b="1" dirty="0" smtClean="0"/>
              <a:t>start</a:t>
            </a:r>
            <a:r>
              <a:rPr lang="en-US" dirty="0" smtClean="0"/>
              <a:t> doing?</a:t>
            </a:r>
          </a:p>
          <a:p>
            <a:r>
              <a:rPr lang="en-US" dirty="0" smtClean="0"/>
              <a:t>What are you going to </a:t>
            </a:r>
            <a:r>
              <a:rPr lang="en-US" b="1" dirty="0" smtClean="0"/>
              <a:t>stop</a:t>
            </a:r>
            <a:r>
              <a:rPr lang="en-US" dirty="0" smtClean="0"/>
              <a:t> doing?</a:t>
            </a:r>
          </a:p>
          <a:p>
            <a:r>
              <a:rPr lang="en-US" dirty="0" smtClean="0"/>
              <a:t>What are you going to do </a:t>
            </a:r>
            <a:r>
              <a:rPr lang="en-US" b="1" dirty="0" smtClean="0"/>
              <a:t>more</a:t>
            </a:r>
            <a:r>
              <a:rPr lang="en-US" dirty="0" smtClean="0"/>
              <a:t> of?</a:t>
            </a:r>
          </a:p>
          <a:p>
            <a:r>
              <a:rPr lang="en-US" dirty="0" smtClean="0"/>
              <a:t>What are you going to do </a:t>
            </a:r>
            <a:r>
              <a:rPr lang="en-US" b="1" dirty="0" smtClean="0"/>
              <a:t>less</a:t>
            </a:r>
            <a:r>
              <a:rPr lang="en-US" dirty="0" smtClean="0"/>
              <a:t> of?</a:t>
            </a:r>
            <a:endParaRPr lang="en-GB" dirty="0"/>
          </a:p>
        </p:txBody>
      </p:sp>
    </p:spTree>
    <p:extLst>
      <p:ext uri="{BB962C8B-B14F-4D97-AF65-F5344CB8AC3E}">
        <p14:creationId xmlns:p14="http://schemas.microsoft.com/office/powerpoint/2010/main" val="20691827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551" y="0"/>
            <a:ext cx="11195221" cy="6858000"/>
          </a:xfrm>
          <a:prstGeom prst="rect">
            <a:avLst/>
          </a:prstGeom>
        </p:spPr>
      </p:pic>
      <p:sp>
        <p:nvSpPr>
          <p:cNvPr id="7" name="TextBox 6"/>
          <p:cNvSpPr txBox="1"/>
          <p:nvPr/>
        </p:nvSpPr>
        <p:spPr>
          <a:xfrm>
            <a:off x="4320103" y="5645866"/>
            <a:ext cx="7397578" cy="769441"/>
          </a:xfrm>
          <a:prstGeom prst="rect">
            <a:avLst/>
          </a:prstGeom>
          <a:noFill/>
        </p:spPr>
        <p:txBody>
          <a:bodyPr wrap="square" rtlCol="0">
            <a:spAutoFit/>
          </a:bodyPr>
          <a:lstStyle/>
          <a:p>
            <a:pPr algn="ctr"/>
            <a:r>
              <a:rPr lang="en-GB" sz="4400" b="1" dirty="0" smtClean="0"/>
              <a:t>Handling Price Questions</a:t>
            </a:r>
            <a:endParaRPr lang="en-GB" sz="4400" b="1" dirty="0"/>
          </a:p>
        </p:txBody>
      </p:sp>
    </p:spTree>
    <p:extLst>
      <p:ext uri="{BB962C8B-B14F-4D97-AF65-F5344CB8AC3E}">
        <p14:creationId xmlns:p14="http://schemas.microsoft.com/office/powerpoint/2010/main" val="27976284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Handling Price Questions - Overview</a:t>
            </a:r>
            <a:endParaRPr lang="en-GB" b="1" dirty="0">
              <a:solidFill>
                <a:srgbClr val="C00000"/>
              </a:solidFill>
            </a:endParaRPr>
          </a:p>
        </p:txBody>
      </p:sp>
      <p:sp>
        <p:nvSpPr>
          <p:cNvPr id="3" name="Content Placeholder 2"/>
          <p:cNvSpPr>
            <a:spLocks noGrp="1"/>
          </p:cNvSpPr>
          <p:nvPr>
            <p:ph idx="1"/>
          </p:nvPr>
        </p:nvSpPr>
        <p:spPr/>
        <p:txBody>
          <a:bodyPr/>
          <a:lstStyle/>
          <a:p>
            <a:r>
              <a:rPr lang="en-US" dirty="0" smtClean="0"/>
              <a:t>For most sales people, the “price question” is something they are asked on a daily basis. </a:t>
            </a:r>
          </a:p>
          <a:p>
            <a:r>
              <a:rPr lang="en-US" dirty="0" smtClean="0"/>
              <a:t>How you address this question can sometimes be the difference between success and failure when it comes to gaining the business. </a:t>
            </a:r>
          </a:p>
          <a:p>
            <a:r>
              <a:rPr lang="en-US" dirty="0" smtClean="0"/>
              <a:t>This session focuses on how to effectively deal with price enquiries and where your sales team may currently be going wrong. </a:t>
            </a:r>
            <a:endParaRPr lang="en-GB" dirty="0"/>
          </a:p>
        </p:txBody>
      </p:sp>
    </p:spTree>
    <p:extLst>
      <p:ext uri="{BB962C8B-B14F-4D97-AF65-F5344CB8AC3E}">
        <p14:creationId xmlns:p14="http://schemas.microsoft.com/office/powerpoint/2010/main" val="10410762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What You Need To Do…</a:t>
            </a:r>
            <a:endParaRPr lang="en-GB" b="1" dirty="0">
              <a:solidFill>
                <a:srgbClr val="C00000"/>
              </a:solidFill>
            </a:endParaRPr>
          </a:p>
        </p:txBody>
      </p:sp>
      <p:sp>
        <p:nvSpPr>
          <p:cNvPr id="3" name="Content Placeholder 2"/>
          <p:cNvSpPr>
            <a:spLocks noGrp="1"/>
          </p:cNvSpPr>
          <p:nvPr>
            <p:ph idx="1"/>
          </p:nvPr>
        </p:nvSpPr>
        <p:spPr/>
        <p:txBody>
          <a:bodyPr>
            <a:normAutofit/>
          </a:bodyPr>
          <a:lstStyle/>
          <a:p>
            <a:pPr marL="0" indent="0" algn="ctr">
              <a:buNone/>
            </a:pPr>
            <a:r>
              <a:rPr lang="en-US" sz="3600" b="1" dirty="0" smtClean="0">
                <a:solidFill>
                  <a:srgbClr val="C00000"/>
                </a:solidFill>
              </a:rPr>
              <a:t>Preparation &amp; Set Up</a:t>
            </a:r>
          </a:p>
          <a:p>
            <a:pPr marL="0" indent="0">
              <a:buNone/>
            </a:pPr>
            <a:r>
              <a:rPr lang="en-US" dirty="0" smtClean="0"/>
              <a:t>Before the sales meeting – instruct your sales team to call 5 external companies and ask them to make a price enquiry. They should write down for each company they call: - </a:t>
            </a:r>
          </a:p>
          <a:p>
            <a:r>
              <a:rPr lang="en-US" dirty="0" smtClean="0"/>
              <a:t>What answers aroused your interest and were both informative and made you feel respected</a:t>
            </a:r>
          </a:p>
          <a:p>
            <a:r>
              <a:rPr lang="en-US" dirty="0" smtClean="0"/>
              <a:t>Rate the companies 1-5 on how they dealt with the price enquiry and give reasons</a:t>
            </a:r>
            <a:endParaRPr lang="en-US" b="1" dirty="0" smtClean="0"/>
          </a:p>
        </p:txBody>
      </p:sp>
    </p:spTree>
    <p:extLst>
      <p:ext uri="{BB962C8B-B14F-4D97-AF65-F5344CB8AC3E}">
        <p14:creationId xmlns:p14="http://schemas.microsoft.com/office/powerpoint/2010/main" val="40072192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What You Need To Do…</a:t>
            </a:r>
            <a:endParaRPr lang="en-GB" b="1" dirty="0">
              <a:solidFill>
                <a:srgbClr val="C00000"/>
              </a:solidFill>
            </a:endParaRPr>
          </a:p>
        </p:txBody>
      </p:sp>
      <p:sp>
        <p:nvSpPr>
          <p:cNvPr id="3" name="Content Placeholder 2"/>
          <p:cNvSpPr>
            <a:spLocks noGrp="1"/>
          </p:cNvSpPr>
          <p:nvPr>
            <p:ph idx="1"/>
          </p:nvPr>
        </p:nvSpPr>
        <p:spPr/>
        <p:txBody>
          <a:bodyPr>
            <a:normAutofit/>
          </a:bodyPr>
          <a:lstStyle/>
          <a:p>
            <a:r>
              <a:rPr lang="en-US" b="1" dirty="0" smtClean="0">
                <a:solidFill>
                  <a:srgbClr val="C00000"/>
                </a:solidFill>
              </a:rPr>
              <a:t># 1 - </a:t>
            </a:r>
            <a:r>
              <a:rPr lang="en-US" dirty="0" smtClean="0"/>
              <a:t>As a team, have a group discussion on how you currently approach the “price question”. What is the current goal you would like to achieve when the prospect makes a price enquiry? (Perhaps to just qualify them, or to set an appointment </a:t>
            </a:r>
            <a:r>
              <a:rPr lang="en-US" dirty="0" err="1" smtClean="0"/>
              <a:t>etc</a:t>
            </a:r>
            <a:r>
              <a:rPr lang="en-US" dirty="0" smtClean="0"/>
              <a:t>) </a:t>
            </a:r>
          </a:p>
          <a:p>
            <a:r>
              <a:rPr lang="en-US" b="1" dirty="0" smtClean="0">
                <a:solidFill>
                  <a:srgbClr val="C00000"/>
                </a:solidFill>
              </a:rPr>
              <a:t># 2 - </a:t>
            </a:r>
            <a:r>
              <a:rPr lang="en-US" dirty="0" smtClean="0"/>
              <a:t>Ask your sales team to get out the work they did previously when calling the external companies. Let each member of the sales team reveal their findings, including:</a:t>
            </a:r>
          </a:p>
          <a:p>
            <a:pPr lvl="1"/>
            <a:r>
              <a:rPr lang="en-US" dirty="0" smtClean="0"/>
              <a:t>How did the responses make you feel?</a:t>
            </a:r>
          </a:p>
          <a:p>
            <a:pPr lvl="1"/>
            <a:r>
              <a:rPr lang="en-US" dirty="0" smtClean="0"/>
              <a:t>Why did you choose that company at number 1 and that company at number 5?</a:t>
            </a:r>
          </a:p>
        </p:txBody>
      </p:sp>
    </p:spTree>
    <p:extLst>
      <p:ext uri="{BB962C8B-B14F-4D97-AF65-F5344CB8AC3E}">
        <p14:creationId xmlns:p14="http://schemas.microsoft.com/office/powerpoint/2010/main" val="4547157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What You Need To Do…</a:t>
            </a:r>
            <a:endParaRPr lang="en-GB" b="1" dirty="0">
              <a:solidFill>
                <a:srgbClr val="C00000"/>
              </a:solidFill>
            </a:endParaRPr>
          </a:p>
        </p:txBody>
      </p:sp>
      <p:sp>
        <p:nvSpPr>
          <p:cNvPr id="3" name="Content Placeholder 2"/>
          <p:cNvSpPr>
            <a:spLocks noGrp="1"/>
          </p:cNvSpPr>
          <p:nvPr>
            <p:ph idx="1"/>
          </p:nvPr>
        </p:nvSpPr>
        <p:spPr/>
        <p:txBody>
          <a:bodyPr>
            <a:normAutofit/>
          </a:bodyPr>
          <a:lstStyle/>
          <a:p>
            <a:r>
              <a:rPr lang="en-US" b="1" dirty="0" smtClean="0">
                <a:solidFill>
                  <a:srgbClr val="C00000"/>
                </a:solidFill>
              </a:rPr>
              <a:t># 3 - </a:t>
            </a:r>
            <a:r>
              <a:rPr lang="en-US" dirty="0" smtClean="0"/>
              <a:t>After hearing each sales person’s findings, list in two columns:</a:t>
            </a:r>
          </a:p>
          <a:p>
            <a:pPr lvl="1"/>
            <a:r>
              <a:rPr lang="en-US" dirty="0" smtClean="0"/>
              <a:t>What specifically made the experiences good?</a:t>
            </a:r>
          </a:p>
          <a:p>
            <a:pPr lvl="1"/>
            <a:r>
              <a:rPr lang="en-US" dirty="0" smtClean="0"/>
              <a:t>What specifically made the experiences bad?</a:t>
            </a:r>
          </a:p>
        </p:txBody>
      </p:sp>
    </p:spTree>
    <p:extLst>
      <p:ext uri="{BB962C8B-B14F-4D97-AF65-F5344CB8AC3E}">
        <p14:creationId xmlns:p14="http://schemas.microsoft.com/office/powerpoint/2010/main" val="8077346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Competitor Analysis</a:t>
            </a:r>
            <a:endParaRPr lang="en-GB" b="1" dirty="0">
              <a:solidFill>
                <a:srgbClr val="C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859251732"/>
              </p:ext>
            </p:extLst>
          </p:nvPr>
        </p:nvGraphicFramePr>
        <p:xfrm>
          <a:off x="1120348" y="1676144"/>
          <a:ext cx="10404387" cy="3789440"/>
        </p:xfrm>
        <a:graphic>
          <a:graphicData uri="http://schemas.openxmlformats.org/drawingml/2006/table">
            <a:tbl>
              <a:tblPr firstRow="1" bandRow="1">
                <a:tableStyleId>{5C22544A-7EE6-4342-B048-85BDC9FD1C3A}</a:tableStyleId>
              </a:tblPr>
              <a:tblGrid>
                <a:gridCol w="2372495"/>
                <a:gridCol w="6582033"/>
                <a:gridCol w="1449859"/>
              </a:tblGrid>
              <a:tr h="629872">
                <a:tc>
                  <a:txBody>
                    <a:bodyPr/>
                    <a:lstStyle/>
                    <a:p>
                      <a:pPr algn="ctr"/>
                      <a:r>
                        <a:rPr lang="en-GB" sz="2800"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rPr>
                        <a:t>Company</a:t>
                      </a:r>
                      <a:endParaRPr lang="en-GB"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rPr>
                        <a:t>Response</a:t>
                      </a:r>
                      <a:endParaRPr lang="en-GB"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rPr>
                        <a:t>Rating</a:t>
                      </a:r>
                      <a:endParaRPr lang="en-GB"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29872">
                <a:tc>
                  <a:txBody>
                    <a:bodyPr/>
                    <a:lstStyle/>
                    <a:p>
                      <a:endParaRPr lang="en-GB"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a:p>
                      <a:endParaRPr lang="en-GB"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29872">
                <a:tc>
                  <a:txBody>
                    <a:bodyPr/>
                    <a:lstStyle/>
                    <a:p>
                      <a:endParaRPr lang="en-GB">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29872">
                <a:tc>
                  <a:txBody>
                    <a:bodyPr/>
                    <a:lstStyle/>
                    <a:p>
                      <a:endParaRPr lang="en-GB">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29872">
                <a:tc>
                  <a:txBody>
                    <a:bodyPr/>
                    <a:lstStyle/>
                    <a:p>
                      <a:endParaRPr lang="en-GB">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29872">
                <a:tc>
                  <a:txBody>
                    <a:bodyPr/>
                    <a:lstStyle/>
                    <a:p>
                      <a:endParaRPr lang="en-GB">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1365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C00000"/>
                </a:solidFill>
              </a:rPr>
              <a:t>Protecting MTD Sales Training as well as you!</a:t>
            </a:r>
            <a:endParaRPr lang="en-GB" b="1" dirty="0">
              <a:solidFill>
                <a:srgbClr val="C00000"/>
              </a:solidFill>
            </a:endParaRPr>
          </a:p>
        </p:txBody>
      </p:sp>
      <p:sp>
        <p:nvSpPr>
          <p:cNvPr id="3" name="Content Placeholder 2"/>
          <p:cNvSpPr>
            <a:spLocks noGrp="1"/>
          </p:cNvSpPr>
          <p:nvPr>
            <p:ph idx="1"/>
          </p:nvPr>
        </p:nvSpPr>
        <p:spPr/>
        <p:txBody>
          <a:bodyPr>
            <a:normAutofit/>
          </a:bodyPr>
          <a:lstStyle/>
          <a:p>
            <a:pPr marL="0" indent="0">
              <a:buNone/>
            </a:pPr>
            <a:r>
              <a:rPr lang="en-US" b="1" dirty="0" smtClean="0"/>
              <a:t>MTD own the copyright to these materials.</a:t>
            </a:r>
          </a:p>
          <a:p>
            <a:pPr marL="0" indent="0">
              <a:buNone/>
            </a:pPr>
            <a:r>
              <a:rPr lang="en-US" dirty="0" smtClean="0"/>
              <a:t>But we’re not a stuffy company with loads of hoops that you have to jump through to use them.</a:t>
            </a:r>
          </a:p>
          <a:p>
            <a:pPr marL="0" indent="0">
              <a:buNone/>
            </a:pPr>
            <a:r>
              <a:rPr lang="en-US" dirty="0" smtClean="0"/>
              <a:t>All we ask is that you do not pass these materials off as your own, sell, rent or sub-license the pack.</a:t>
            </a:r>
          </a:p>
          <a:p>
            <a:pPr marL="0" indent="0">
              <a:buNone/>
            </a:pPr>
            <a:r>
              <a:rPr lang="en-US" dirty="0" smtClean="0"/>
              <a:t>That said we don’t mind if you alter or amend the information as long as you keep the MTD Sales Training logo and link visible – that’s why we have created this in PPT for you.</a:t>
            </a:r>
          </a:p>
          <a:p>
            <a:pPr marL="0" indent="0">
              <a:buNone/>
            </a:pPr>
            <a:endParaRPr lang="en-US" dirty="0" smtClean="0"/>
          </a:p>
          <a:p>
            <a:pPr marL="0" indent="0">
              <a:buNone/>
            </a:pPr>
            <a:endParaRPr lang="en-US" dirty="0" smtClean="0"/>
          </a:p>
          <a:p>
            <a:endParaRPr lang="en-US" dirty="0" smtClean="0"/>
          </a:p>
          <a:p>
            <a:pPr marL="0" indent="0">
              <a:buNone/>
            </a:pPr>
            <a:endParaRPr lang="en-US" dirty="0" smtClean="0"/>
          </a:p>
          <a:p>
            <a:endParaRPr lang="en-US" dirty="0" smtClean="0"/>
          </a:p>
          <a:p>
            <a:endParaRPr lang="en-GB" dirty="0"/>
          </a:p>
        </p:txBody>
      </p:sp>
    </p:spTree>
    <p:extLst>
      <p:ext uri="{BB962C8B-B14F-4D97-AF65-F5344CB8AC3E}">
        <p14:creationId xmlns:p14="http://schemas.microsoft.com/office/powerpoint/2010/main" val="2144272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Individual Action Planning…</a:t>
            </a:r>
            <a:endParaRPr lang="en-GB" b="1" dirty="0">
              <a:solidFill>
                <a:srgbClr val="C00000"/>
              </a:solidFill>
            </a:endParaRPr>
          </a:p>
        </p:txBody>
      </p:sp>
      <p:sp>
        <p:nvSpPr>
          <p:cNvPr id="3" name="Content Placeholder 2"/>
          <p:cNvSpPr>
            <a:spLocks noGrp="1"/>
          </p:cNvSpPr>
          <p:nvPr>
            <p:ph idx="1"/>
          </p:nvPr>
        </p:nvSpPr>
        <p:spPr/>
        <p:txBody>
          <a:bodyPr/>
          <a:lstStyle/>
          <a:p>
            <a:pPr marL="0" indent="0">
              <a:buNone/>
            </a:pPr>
            <a:r>
              <a:rPr lang="en-US" dirty="0" smtClean="0"/>
              <a:t>Ask each member of your team the following questions…</a:t>
            </a:r>
          </a:p>
          <a:p>
            <a:pPr marL="0" indent="0">
              <a:buNone/>
            </a:pPr>
            <a:endParaRPr lang="en-US" dirty="0"/>
          </a:p>
          <a:p>
            <a:r>
              <a:rPr lang="en-US" dirty="0" smtClean="0"/>
              <a:t>What did you </a:t>
            </a:r>
            <a:r>
              <a:rPr lang="en-US" b="1" dirty="0" smtClean="0"/>
              <a:t>learn</a:t>
            </a:r>
            <a:r>
              <a:rPr lang="en-US" dirty="0" smtClean="0"/>
              <a:t> from this exercise?</a:t>
            </a:r>
          </a:p>
          <a:p>
            <a:r>
              <a:rPr lang="en-US" dirty="0" smtClean="0"/>
              <a:t>What are you going to </a:t>
            </a:r>
            <a:r>
              <a:rPr lang="en-US" b="1" dirty="0" smtClean="0"/>
              <a:t>start</a:t>
            </a:r>
            <a:r>
              <a:rPr lang="en-US" dirty="0" smtClean="0"/>
              <a:t> doing?</a:t>
            </a:r>
          </a:p>
          <a:p>
            <a:r>
              <a:rPr lang="en-US" dirty="0" smtClean="0"/>
              <a:t>What are you going to </a:t>
            </a:r>
            <a:r>
              <a:rPr lang="en-US" b="1" dirty="0" smtClean="0"/>
              <a:t>stop</a:t>
            </a:r>
            <a:r>
              <a:rPr lang="en-US" dirty="0" smtClean="0"/>
              <a:t> doing?</a:t>
            </a:r>
          </a:p>
          <a:p>
            <a:r>
              <a:rPr lang="en-US" dirty="0" smtClean="0"/>
              <a:t>What are you going to do </a:t>
            </a:r>
            <a:r>
              <a:rPr lang="en-US" b="1" dirty="0" smtClean="0"/>
              <a:t>more</a:t>
            </a:r>
            <a:r>
              <a:rPr lang="en-US" dirty="0" smtClean="0"/>
              <a:t> of?</a:t>
            </a:r>
          </a:p>
          <a:p>
            <a:r>
              <a:rPr lang="en-US" dirty="0" smtClean="0"/>
              <a:t>What are you going to do </a:t>
            </a:r>
            <a:r>
              <a:rPr lang="en-US" b="1" dirty="0" smtClean="0"/>
              <a:t>less</a:t>
            </a:r>
            <a:r>
              <a:rPr lang="en-US" dirty="0" smtClean="0"/>
              <a:t> of?</a:t>
            </a:r>
            <a:endParaRPr lang="en-GB" dirty="0"/>
          </a:p>
        </p:txBody>
      </p:sp>
    </p:spTree>
    <p:extLst>
      <p:ext uri="{BB962C8B-B14F-4D97-AF65-F5344CB8AC3E}">
        <p14:creationId xmlns:p14="http://schemas.microsoft.com/office/powerpoint/2010/main" val="18987491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6" name="TextBox 5"/>
          <p:cNvSpPr txBox="1"/>
          <p:nvPr/>
        </p:nvSpPr>
        <p:spPr>
          <a:xfrm>
            <a:off x="-898906" y="0"/>
            <a:ext cx="7397578" cy="769441"/>
          </a:xfrm>
          <a:prstGeom prst="rect">
            <a:avLst/>
          </a:prstGeom>
          <a:noFill/>
        </p:spPr>
        <p:txBody>
          <a:bodyPr wrap="square" rtlCol="0">
            <a:spAutoFit/>
          </a:bodyPr>
          <a:lstStyle/>
          <a:p>
            <a:pPr algn="ctr"/>
            <a:r>
              <a:rPr lang="en-GB" sz="4400" b="1" dirty="0" smtClean="0">
                <a:solidFill>
                  <a:schemeClr val="bg1"/>
                </a:solidFill>
              </a:rPr>
              <a:t>Handling Objections</a:t>
            </a:r>
            <a:endParaRPr lang="en-GB" sz="4400" b="1" dirty="0">
              <a:solidFill>
                <a:schemeClr val="bg1"/>
              </a:solidFill>
            </a:endParaRPr>
          </a:p>
        </p:txBody>
      </p:sp>
    </p:spTree>
    <p:extLst>
      <p:ext uri="{BB962C8B-B14F-4D97-AF65-F5344CB8AC3E}">
        <p14:creationId xmlns:p14="http://schemas.microsoft.com/office/powerpoint/2010/main" val="9724108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Handling Objections - Overview</a:t>
            </a:r>
            <a:endParaRPr lang="en-GB" b="1" dirty="0">
              <a:solidFill>
                <a:srgbClr val="C00000"/>
              </a:solidFill>
            </a:endParaRPr>
          </a:p>
        </p:txBody>
      </p:sp>
      <p:sp>
        <p:nvSpPr>
          <p:cNvPr id="3" name="Content Placeholder 2"/>
          <p:cNvSpPr>
            <a:spLocks noGrp="1"/>
          </p:cNvSpPr>
          <p:nvPr>
            <p:ph idx="1"/>
          </p:nvPr>
        </p:nvSpPr>
        <p:spPr/>
        <p:txBody>
          <a:bodyPr/>
          <a:lstStyle/>
          <a:p>
            <a:r>
              <a:rPr lang="en-US" dirty="0" smtClean="0"/>
              <a:t>There are many generic pieces of advice for sales people on handling objections, however they may struggle to apply this to their own, real life scenario. </a:t>
            </a:r>
          </a:p>
          <a:p>
            <a:r>
              <a:rPr lang="en-US" dirty="0" smtClean="0"/>
              <a:t>This session will highlight the main objections that your particular business faces and will give your sales team the knowhow on how to overcome these objections. </a:t>
            </a:r>
            <a:endParaRPr lang="en-GB" dirty="0"/>
          </a:p>
        </p:txBody>
      </p:sp>
    </p:spTree>
    <p:extLst>
      <p:ext uri="{BB962C8B-B14F-4D97-AF65-F5344CB8AC3E}">
        <p14:creationId xmlns:p14="http://schemas.microsoft.com/office/powerpoint/2010/main" val="17838809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What You Need To Do…</a:t>
            </a:r>
            <a:endParaRPr lang="en-GB" b="1" dirty="0">
              <a:solidFill>
                <a:srgbClr val="C00000"/>
              </a:solidFill>
            </a:endParaRPr>
          </a:p>
        </p:txBody>
      </p:sp>
      <p:sp>
        <p:nvSpPr>
          <p:cNvPr id="3" name="Content Placeholder 2"/>
          <p:cNvSpPr>
            <a:spLocks noGrp="1"/>
          </p:cNvSpPr>
          <p:nvPr>
            <p:ph idx="1"/>
          </p:nvPr>
        </p:nvSpPr>
        <p:spPr/>
        <p:txBody>
          <a:bodyPr>
            <a:normAutofit/>
          </a:bodyPr>
          <a:lstStyle/>
          <a:p>
            <a:r>
              <a:rPr lang="en-US" b="1" dirty="0" smtClean="0">
                <a:solidFill>
                  <a:srgbClr val="C00000"/>
                </a:solidFill>
              </a:rPr>
              <a:t># 1 - </a:t>
            </a:r>
            <a:r>
              <a:rPr lang="en-US" dirty="0" smtClean="0"/>
              <a:t>Give each member of your group five minutes to write down as many objections that they have heard from prospects.</a:t>
            </a:r>
          </a:p>
          <a:p>
            <a:r>
              <a:rPr lang="en-US" b="1" dirty="0" smtClean="0">
                <a:solidFill>
                  <a:srgbClr val="C00000"/>
                </a:solidFill>
              </a:rPr>
              <a:t># 2 - </a:t>
            </a:r>
            <a:r>
              <a:rPr lang="en-US" dirty="0" smtClean="0"/>
              <a:t>Hold an open discussion with your group and gather the most common objections that your team faces when selling your product or service. Make a list of the ten most common objections. </a:t>
            </a:r>
          </a:p>
          <a:p>
            <a:r>
              <a:rPr lang="en-US" b="1" dirty="0" smtClean="0">
                <a:solidFill>
                  <a:srgbClr val="C00000"/>
                </a:solidFill>
              </a:rPr>
              <a:t># 3 - </a:t>
            </a:r>
            <a:r>
              <a:rPr lang="en-US" dirty="0" smtClean="0"/>
              <a:t>Brainstorm as a group for each objection: </a:t>
            </a:r>
          </a:p>
          <a:p>
            <a:pPr lvl="1"/>
            <a:r>
              <a:rPr lang="en-US" dirty="0" smtClean="0"/>
              <a:t>Relevant and intelligent questions that will determine the root of the objection</a:t>
            </a:r>
          </a:p>
          <a:p>
            <a:pPr lvl="1"/>
            <a:r>
              <a:rPr lang="en-US" dirty="0" smtClean="0"/>
              <a:t>Suitable solutions to the objection</a:t>
            </a:r>
          </a:p>
          <a:p>
            <a:pPr lvl="1"/>
            <a:r>
              <a:rPr lang="en-US" dirty="0" smtClean="0"/>
              <a:t>How you can position yourself as a suitable provider </a:t>
            </a:r>
          </a:p>
        </p:txBody>
      </p:sp>
    </p:spTree>
    <p:extLst>
      <p:ext uri="{BB962C8B-B14F-4D97-AF65-F5344CB8AC3E}">
        <p14:creationId xmlns:p14="http://schemas.microsoft.com/office/powerpoint/2010/main" val="12783210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What You Need To Do…</a:t>
            </a:r>
            <a:endParaRPr lang="en-GB" b="1" dirty="0">
              <a:solidFill>
                <a:srgbClr val="C00000"/>
              </a:solidFill>
            </a:endParaRPr>
          </a:p>
        </p:txBody>
      </p:sp>
      <p:sp>
        <p:nvSpPr>
          <p:cNvPr id="3" name="Content Placeholder 2"/>
          <p:cNvSpPr>
            <a:spLocks noGrp="1"/>
          </p:cNvSpPr>
          <p:nvPr>
            <p:ph idx="1"/>
          </p:nvPr>
        </p:nvSpPr>
        <p:spPr/>
        <p:txBody>
          <a:bodyPr>
            <a:normAutofit/>
          </a:bodyPr>
          <a:lstStyle/>
          <a:p>
            <a:r>
              <a:rPr lang="en-US" b="1" dirty="0" smtClean="0">
                <a:solidFill>
                  <a:srgbClr val="C00000"/>
                </a:solidFill>
              </a:rPr>
              <a:t># 4 - </a:t>
            </a:r>
            <a:r>
              <a:rPr lang="en-US" dirty="0" smtClean="0"/>
              <a:t>Now that you have identified the ten most common objections and how to deal with them, pair up your sales team and let them take it in turns to play the role of the customer with the objection and to play the role of the sales person. </a:t>
            </a:r>
          </a:p>
          <a:p>
            <a:r>
              <a:rPr lang="en-US" dirty="0" smtClean="0"/>
              <a:t>Practice each different objection and how to respond to these and, ultimately, position yourself as the best provider. This can even go beyond the meeting, by saying an objection as you pass a colleague’s desk and them coming up with suitable solutions. </a:t>
            </a:r>
          </a:p>
          <a:p>
            <a:r>
              <a:rPr lang="en-US" dirty="0" smtClean="0"/>
              <a:t>With increased practice, the interaction will come naturally when facing an objection from a customer. </a:t>
            </a:r>
          </a:p>
        </p:txBody>
      </p:sp>
    </p:spTree>
    <p:extLst>
      <p:ext uri="{BB962C8B-B14F-4D97-AF65-F5344CB8AC3E}">
        <p14:creationId xmlns:p14="http://schemas.microsoft.com/office/powerpoint/2010/main" val="42137149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7612" y="409352"/>
            <a:ext cx="7236771" cy="5710533"/>
          </a:xfrm>
          <a:prstGeom prst="rect">
            <a:avLst/>
          </a:prstGeom>
        </p:spPr>
      </p:pic>
      <p:sp>
        <p:nvSpPr>
          <p:cNvPr id="5" name="TextBox 4"/>
          <p:cNvSpPr txBox="1"/>
          <p:nvPr/>
        </p:nvSpPr>
        <p:spPr>
          <a:xfrm>
            <a:off x="263611" y="24632"/>
            <a:ext cx="7628238" cy="769441"/>
          </a:xfrm>
          <a:prstGeom prst="rect">
            <a:avLst/>
          </a:prstGeom>
          <a:noFill/>
        </p:spPr>
        <p:txBody>
          <a:bodyPr wrap="square" rtlCol="0">
            <a:spAutoFit/>
          </a:bodyPr>
          <a:lstStyle/>
          <a:p>
            <a:r>
              <a:rPr lang="en-GB" sz="4400" b="1" dirty="0" smtClean="0"/>
              <a:t>Objection Handling</a:t>
            </a:r>
            <a:endParaRPr lang="en-GB" sz="4400" b="1" dirty="0"/>
          </a:p>
        </p:txBody>
      </p:sp>
    </p:spTree>
    <p:extLst>
      <p:ext uri="{BB962C8B-B14F-4D97-AF65-F5344CB8AC3E}">
        <p14:creationId xmlns:p14="http://schemas.microsoft.com/office/powerpoint/2010/main" val="3279325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Individual Action Planning…</a:t>
            </a:r>
            <a:endParaRPr lang="en-GB" b="1" dirty="0">
              <a:solidFill>
                <a:srgbClr val="C00000"/>
              </a:solidFill>
            </a:endParaRPr>
          </a:p>
        </p:txBody>
      </p:sp>
      <p:sp>
        <p:nvSpPr>
          <p:cNvPr id="3" name="Content Placeholder 2"/>
          <p:cNvSpPr>
            <a:spLocks noGrp="1"/>
          </p:cNvSpPr>
          <p:nvPr>
            <p:ph idx="1"/>
          </p:nvPr>
        </p:nvSpPr>
        <p:spPr/>
        <p:txBody>
          <a:bodyPr/>
          <a:lstStyle/>
          <a:p>
            <a:pPr marL="0" indent="0">
              <a:buNone/>
            </a:pPr>
            <a:r>
              <a:rPr lang="en-US" dirty="0" smtClean="0"/>
              <a:t>Ask each member of your team the following questions…</a:t>
            </a:r>
          </a:p>
          <a:p>
            <a:pPr marL="0" indent="0">
              <a:buNone/>
            </a:pPr>
            <a:endParaRPr lang="en-US" dirty="0"/>
          </a:p>
          <a:p>
            <a:r>
              <a:rPr lang="en-US" dirty="0" smtClean="0"/>
              <a:t>What did you </a:t>
            </a:r>
            <a:r>
              <a:rPr lang="en-US" b="1" dirty="0" smtClean="0"/>
              <a:t>learn</a:t>
            </a:r>
            <a:r>
              <a:rPr lang="en-US" dirty="0" smtClean="0"/>
              <a:t> from this exercise?</a:t>
            </a:r>
          </a:p>
          <a:p>
            <a:r>
              <a:rPr lang="en-US" dirty="0" smtClean="0"/>
              <a:t>What are you going to </a:t>
            </a:r>
            <a:r>
              <a:rPr lang="en-US" b="1" dirty="0" smtClean="0"/>
              <a:t>start</a:t>
            </a:r>
            <a:r>
              <a:rPr lang="en-US" dirty="0" smtClean="0"/>
              <a:t> doing?</a:t>
            </a:r>
          </a:p>
          <a:p>
            <a:r>
              <a:rPr lang="en-US" dirty="0" smtClean="0"/>
              <a:t>What are you going to </a:t>
            </a:r>
            <a:r>
              <a:rPr lang="en-US" b="1" dirty="0" smtClean="0"/>
              <a:t>stop</a:t>
            </a:r>
            <a:r>
              <a:rPr lang="en-US" dirty="0" smtClean="0"/>
              <a:t> doing?</a:t>
            </a:r>
          </a:p>
          <a:p>
            <a:r>
              <a:rPr lang="en-US" dirty="0" smtClean="0"/>
              <a:t>What are you going to do </a:t>
            </a:r>
            <a:r>
              <a:rPr lang="en-US" b="1" dirty="0" smtClean="0"/>
              <a:t>more</a:t>
            </a:r>
            <a:r>
              <a:rPr lang="en-US" dirty="0" smtClean="0"/>
              <a:t> of?</a:t>
            </a:r>
          </a:p>
          <a:p>
            <a:r>
              <a:rPr lang="en-US" dirty="0" smtClean="0"/>
              <a:t>What are you going to do </a:t>
            </a:r>
            <a:r>
              <a:rPr lang="en-US" b="1" dirty="0" smtClean="0"/>
              <a:t>less</a:t>
            </a:r>
            <a:r>
              <a:rPr lang="en-US" dirty="0" smtClean="0"/>
              <a:t> of?</a:t>
            </a:r>
            <a:endParaRPr lang="en-GB" dirty="0"/>
          </a:p>
        </p:txBody>
      </p:sp>
    </p:spTree>
    <p:extLst>
      <p:ext uri="{BB962C8B-B14F-4D97-AF65-F5344CB8AC3E}">
        <p14:creationId xmlns:p14="http://schemas.microsoft.com/office/powerpoint/2010/main" val="29864122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624044" y="75501"/>
            <a:ext cx="8805645" cy="769441"/>
          </a:xfrm>
          <a:prstGeom prst="rect">
            <a:avLst/>
          </a:prstGeom>
          <a:noFill/>
        </p:spPr>
        <p:txBody>
          <a:bodyPr wrap="square" rtlCol="0">
            <a:spAutoFit/>
          </a:bodyPr>
          <a:lstStyle/>
          <a:p>
            <a:pPr algn="ctr"/>
            <a:r>
              <a:rPr lang="en-GB" sz="4400" b="1" dirty="0" smtClean="0">
                <a:solidFill>
                  <a:schemeClr val="bg1"/>
                </a:solidFill>
              </a:rPr>
              <a:t>Handling Vulnerable Accounts</a:t>
            </a:r>
            <a:endParaRPr lang="en-GB" sz="4400" b="1" dirty="0">
              <a:solidFill>
                <a:schemeClr val="bg1"/>
              </a:solidFill>
            </a:endParaRPr>
          </a:p>
        </p:txBody>
      </p:sp>
    </p:spTree>
    <p:extLst>
      <p:ext uri="{BB962C8B-B14F-4D97-AF65-F5344CB8AC3E}">
        <p14:creationId xmlns:p14="http://schemas.microsoft.com/office/powerpoint/2010/main" val="1610313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Handling Vulnerable Accounts - Overview</a:t>
            </a:r>
            <a:endParaRPr lang="en-GB" b="1" dirty="0">
              <a:solidFill>
                <a:srgbClr val="C00000"/>
              </a:solidFill>
            </a:endParaRPr>
          </a:p>
        </p:txBody>
      </p:sp>
      <p:sp>
        <p:nvSpPr>
          <p:cNvPr id="3" name="Content Placeholder 2"/>
          <p:cNvSpPr>
            <a:spLocks noGrp="1"/>
          </p:cNvSpPr>
          <p:nvPr>
            <p:ph idx="1"/>
          </p:nvPr>
        </p:nvSpPr>
        <p:spPr/>
        <p:txBody>
          <a:bodyPr/>
          <a:lstStyle/>
          <a:p>
            <a:r>
              <a:rPr lang="en-US" dirty="0" smtClean="0"/>
              <a:t>It’s important for sales people to know when the relationship with their accounts are vulnerable and are in jeopardy. </a:t>
            </a:r>
          </a:p>
          <a:p>
            <a:r>
              <a:rPr lang="en-US" dirty="0" smtClean="0"/>
              <a:t>One of the greatest skills a salesperson can possess is the ability to know how to nip this in the bud early and stop any vulnerability with your account developing any further. </a:t>
            </a:r>
          </a:p>
          <a:p>
            <a:r>
              <a:rPr lang="en-US" dirty="0" smtClean="0"/>
              <a:t>This session focusses on developing strategies to reduce the risk of relationships with your clients turning sour and will prevent you from losing the business.</a:t>
            </a:r>
            <a:endParaRPr lang="en-GB" dirty="0"/>
          </a:p>
        </p:txBody>
      </p:sp>
    </p:spTree>
    <p:extLst>
      <p:ext uri="{BB962C8B-B14F-4D97-AF65-F5344CB8AC3E}">
        <p14:creationId xmlns:p14="http://schemas.microsoft.com/office/powerpoint/2010/main" val="9675269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What You Need To Do…</a:t>
            </a:r>
            <a:endParaRPr lang="en-GB" b="1" dirty="0">
              <a:solidFill>
                <a:srgbClr val="C00000"/>
              </a:solidFill>
            </a:endParaRPr>
          </a:p>
        </p:txBody>
      </p:sp>
      <p:sp>
        <p:nvSpPr>
          <p:cNvPr id="3" name="Content Placeholder 2"/>
          <p:cNvSpPr>
            <a:spLocks noGrp="1"/>
          </p:cNvSpPr>
          <p:nvPr>
            <p:ph idx="1"/>
          </p:nvPr>
        </p:nvSpPr>
        <p:spPr/>
        <p:txBody>
          <a:bodyPr>
            <a:normAutofit/>
          </a:bodyPr>
          <a:lstStyle/>
          <a:p>
            <a:r>
              <a:rPr lang="en-US" b="1" dirty="0" smtClean="0">
                <a:solidFill>
                  <a:srgbClr val="C00000"/>
                </a:solidFill>
              </a:rPr>
              <a:t># 1 - </a:t>
            </a:r>
            <a:r>
              <a:rPr lang="en-US" dirty="0" smtClean="0"/>
              <a:t>As a group, brainstorm different ways your accounts can become vulnerable, this could include: - A change in point of contact - A change in leadership at a certain level of the client’s hierarchy - You’ve been moved further away from the decision maker by being passed to a middle manager or other member of staff</a:t>
            </a:r>
          </a:p>
          <a:p>
            <a:r>
              <a:rPr lang="en-US" b="1" dirty="0" smtClean="0">
                <a:solidFill>
                  <a:srgbClr val="C00000"/>
                </a:solidFill>
              </a:rPr>
              <a:t># 2 - </a:t>
            </a:r>
            <a:r>
              <a:rPr lang="en-US" dirty="0" smtClean="0"/>
              <a:t>Get each member of your sales team to share one of their accounts that are vulnerable. For each account include: - The name of the account which could be or is vulnerable - The reason why it is vulnerable and how it has or could develop</a:t>
            </a:r>
          </a:p>
        </p:txBody>
      </p:sp>
    </p:spTree>
    <p:extLst>
      <p:ext uri="{BB962C8B-B14F-4D97-AF65-F5344CB8AC3E}">
        <p14:creationId xmlns:p14="http://schemas.microsoft.com/office/powerpoint/2010/main" val="1177349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Contents: 10 team meeting activities for sales</a:t>
            </a:r>
            <a:endParaRPr lang="en-GB" b="1"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Communicating Your Competitive Advantage</a:t>
            </a:r>
          </a:p>
          <a:p>
            <a:r>
              <a:rPr lang="en-US" dirty="0" smtClean="0"/>
              <a:t>How To Shake Up Stale Deals</a:t>
            </a:r>
          </a:p>
          <a:p>
            <a:r>
              <a:rPr lang="en-US" dirty="0" smtClean="0"/>
              <a:t>How To Use Case Studies More Effectively</a:t>
            </a:r>
          </a:p>
          <a:p>
            <a:r>
              <a:rPr lang="en-US" dirty="0" smtClean="0"/>
              <a:t>How To Handle Questions About Pricing</a:t>
            </a:r>
          </a:p>
          <a:p>
            <a:r>
              <a:rPr lang="en-US" dirty="0" smtClean="0"/>
              <a:t>How To Handle Objections And Resistance</a:t>
            </a:r>
          </a:p>
          <a:p>
            <a:r>
              <a:rPr lang="en-US" dirty="0" smtClean="0"/>
              <a:t>Managing And Planning Around Vulnerable Accounts</a:t>
            </a:r>
          </a:p>
          <a:p>
            <a:r>
              <a:rPr lang="en-US" dirty="0" smtClean="0"/>
              <a:t>Reviewing Your Sales Activity &amp; Numbers</a:t>
            </a:r>
          </a:p>
          <a:p>
            <a:r>
              <a:rPr lang="en-US" dirty="0" smtClean="0"/>
              <a:t>Sales 101 – What Works &amp; What Doesn’t?</a:t>
            </a:r>
          </a:p>
          <a:p>
            <a:r>
              <a:rPr lang="en-US" dirty="0" err="1" smtClean="0"/>
              <a:t>Analysing</a:t>
            </a:r>
            <a:r>
              <a:rPr lang="en-US" dirty="0" smtClean="0"/>
              <a:t> Your Sales Cycle</a:t>
            </a:r>
          </a:p>
          <a:p>
            <a:r>
              <a:rPr lang="en-US" dirty="0" smtClean="0"/>
              <a:t>Creating A Memorable Sales Experience</a:t>
            </a:r>
          </a:p>
          <a:p>
            <a:endParaRPr lang="en-US" dirty="0" smtClean="0"/>
          </a:p>
          <a:p>
            <a:endParaRPr lang="en-US" dirty="0" smtClean="0"/>
          </a:p>
          <a:p>
            <a:endParaRPr lang="en-US" dirty="0" smtClean="0"/>
          </a:p>
          <a:p>
            <a:endParaRPr lang="en-US" dirty="0" smtClean="0"/>
          </a:p>
          <a:p>
            <a:endParaRPr lang="en-GB" dirty="0"/>
          </a:p>
        </p:txBody>
      </p:sp>
    </p:spTree>
    <p:extLst>
      <p:ext uri="{BB962C8B-B14F-4D97-AF65-F5344CB8AC3E}">
        <p14:creationId xmlns:p14="http://schemas.microsoft.com/office/powerpoint/2010/main" val="8408056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What You Need To Do…</a:t>
            </a:r>
            <a:endParaRPr lang="en-GB" b="1" dirty="0">
              <a:solidFill>
                <a:srgbClr val="C00000"/>
              </a:solidFill>
            </a:endParaRPr>
          </a:p>
        </p:txBody>
      </p:sp>
      <p:sp>
        <p:nvSpPr>
          <p:cNvPr id="3" name="Content Placeholder 2"/>
          <p:cNvSpPr>
            <a:spLocks noGrp="1"/>
          </p:cNvSpPr>
          <p:nvPr>
            <p:ph idx="1"/>
          </p:nvPr>
        </p:nvSpPr>
        <p:spPr/>
        <p:txBody>
          <a:bodyPr>
            <a:normAutofit/>
          </a:bodyPr>
          <a:lstStyle/>
          <a:p>
            <a:r>
              <a:rPr lang="en-US" b="1" dirty="0" smtClean="0">
                <a:solidFill>
                  <a:srgbClr val="C00000"/>
                </a:solidFill>
              </a:rPr>
              <a:t># 3 - </a:t>
            </a:r>
            <a:r>
              <a:rPr lang="en-US" dirty="0" smtClean="0"/>
              <a:t>On a whiteboard or flipchart have 3 columns: </a:t>
            </a:r>
          </a:p>
          <a:p>
            <a:r>
              <a:rPr lang="en-US" dirty="0" smtClean="0"/>
              <a:t>1. Account name</a:t>
            </a:r>
          </a:p>
          <a:p>
            <a:r>
              <a:rPr lang="en-US" dirty="0" smtClean="0"/>
              <a:t>2. Reason why the account is vulnerable</a:t>
            </a:r>
          </a:p>
          <a:p>
            <a:r>
              <a:rPr lang="en-US" dirty="0" smtClean="0"/>
              <a:t>3. Solution </a:t>
            </a:r>
          </a:p>
          <a:p>
            <a:r>
              <a:rPr lang="en-US" b="1" dirty="0" smtClean="0">
                <a:solidFill>
                  <a:srgbClr val="C00000"/>
                </a:solidFill>
              </a:rPr>
              <a:t># 4 - </a:t>
            </a:r>
            <a:r>
              <a:rPr lang="en-US" dirty="0" smtClean="0"/>
              <a:t>As a group – work through each individual account and make suggestions on how you can stop the vulnerability from progressing further. By covering many different scenarios, this will provide your sales team with a toolbox of ways to deal with vulnerable accounts.</a:t>
            </a:r>
          </a:p>
        </p:txBody>
      </p:sp>
    </p:spTree>
    <p:extLst>
      <p:ext uri="{BB962C8B-B14F-4D97-AF65-F5344CB8AC3E}">
        <p14:creationId xmlns:p14="http://schemas.microsoft.com/office/powerpoint/2010/main" val="12652646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Vulnerable Accounts - Examples…</a:t>
            </a:r>
            <a:endParaRPr lang="en-GB" b="1" dirty="0">
              <a:solidFill>
                <a:srgbClr val="C0000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7257" y="1359242"/>
            <a:ext cx="4988011" cy="4988011"/>
          </a:xfrm>
          <a:prstGeom prst="rect">
            <a:avLst/>
          </a:prstGeom>
        </p:spPr>
      </p:pic>
    </p:spTree>
    <p:extLst>
      <p:ext uri="{BB962C8B-B14F-4D97-AF65-F5344CB8AC3E}">
        <p14:creationId xmlns:p14="http://schemas.microsoft.com/office/powerpoint/2010/main" val="33999968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Individual Action Planning…</a:t>
            </a:r>
            <a:endParaRPr lang="en-GB" b="1" dirty="0">
              <a:solidFill>
                <a:srgbClr val="C00000"/>
              </a:solidFill>
            </a:endParaRPr>
          </a:p>
        </p:txBody>
      </p:sp>
      <p:sp>
        <p:nvSpPr>
          <p:cNvPr id="3" name="Content Placeholder 2"/>
          <p:cNvSpPr>
            <a:spLocks noGrp="1"/>
          </p:cNvSpPr>
          <p:nvPr>
            <p:ph idx="1"/>
          </p:nvPr>
        </p:nvSpPr>
        <p:spPr/>
        <p:txBody>
          <a:bodyPr/>
          <a:lstStyle/>
          <a:p>
            <a:pPr marL="0" indent="0">
              <a:buNone/>
            </a:pPr>
            <a:r>
              <a:rPr lang="en-US" dirty="0" smtClean="0"/>
              <a:t>Ask each member of your team the following questions…</a:t>
            </a:r>
          </a:p>
          <a:p>
            <a:pPr marL="0" indent="0">
              <a:buNone/>
            </a:pPr>
            <a:endParaRPr lang="en-US" dirty="0"/>
          </a:p>
          <a:p>
            <a:r>
              <a:rPr lang="en-US" dirty="0" smtClean="0"/>
              <a:t>What did you </a:t>
            </a:r>
            <a:r>
              <a:rPr lang="en-US" b="1" dirty="0" smtClean="0"/>
              <a:t>learn</a:t>
            </a:r>
            <a:r>
              <a:rPr lang="en-US" dirty="0" smtClean="0"/>
              <a:t> from this exercise?</a:t>
            </a:r>
          </a:p>
          <a:p>
            <a:r>
              <a:rPr lang="en-US" dirty="0" smtClean="0"/>
              <a:t>What are you going to </a:t>
            </a:r>
            <a:r>
              <a:rPr lang="en-US" b="1" dirty="0" smtClean="0"/>
              <a:t>start</a:t>
            </a:r>
            <a:r>
              <a:rPr lang="en-US" dirty="0" smtClean="0"/>
              <a:t> doing?</a:t>
            </a:r>
          </a:p>
          <a:p>
            <a:r>
              <a:rPr lang="en-US" dirty="0" smtClean="0"/>
              <a:t>What are you going to </a:t>
            </a:r>
            <a:r>
              <a:rPr lang="en-US" b="1" dirty="0" smtClean="0"/>
              <a:t>stop</a:t>
            </a:r>
            <a:r>
              <a:rPr lang="en-US" dirty="0" smtClean="0"/>
              <a:t> doing?</a:t>
            </a:r>
          </a:p>
          <a:p>
            <a:r>
              <a:rPr lang="en-US" dirty="0" smtClean="0"/>
              <a:t>What are you going to do </a:t>
            </a:r>
            <a:r>
              <a:rPr lang="en-US" b="1" dirty="0" smtClean="0"/>
              <a:t>more</a:t>
            </a:r>
            <a:r>
              <a:rPr lang="en-US" dirty="0" smtClean="0"/>
              <a:t> of?</a:t>
            </a:r>
          </a:p>
          <a:p>
            <a:r>
              <a:rPr lang="en-US" dirty="0" smtClean="0"/>
              <a:t>What are you going to do </a:t>
            </a:r>
            <a:r>
              <a:rPr lang="en-US" b="1" dirty="0" smtClean="0"/>
              <a:t>less</a:t>
            </a:r>
            <a:r>
              <a:rPr lang="en-US" dirty="0" smtClean="0"/>
              <a:t> of?</a:t>
            </a:r>
            <a:endParaRPr lang="en-GB" dirty="0"/>
          </a:p>
        </p:txBody>
      </p:sp>
    </p:spTree>
    <p:extLst>
      <p:ext uri="{BB962C8B-B14F-4D97-AF65-F5344CB8AC3E}">
        <p14:creationId xmlns:p14="http://schemas.microsoft.com/office/powerpoint/2010/main" val="36736613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406" y="241844"/>
            <a:ext cx="11071654" cy="6858000"/>
          </a:xfrm>
          <a:prstGeom prst="rect">
            <a:avLst/>
          </a:prstGeom>
        </p:spPr>
      </p:pic>
      <p:sp>
        <p:nvSpPr>
          <p:cNvPr id="6" name="TextBox 5"/>
          <p:cNvSpPr txBox="1"/>
          <p:nvPr/>
        </p:nvSpPr>
        <p:spPr>
          <a:xfrm>
            <a:off x="2586681" y="241844"/>
            <a:ext cx="7397578" cy="769441"/>
          </a:xfrm>
          <a:prstGeom prst="rect">
            <a:avLst/>
          </a:prstGeom>
          <a:noFill/>
        </p:spPr>
        <p:txBody>
          <a:bodyPr wrap="square" rtlCol="0">
            <a:spAutoFit/>
          </a:bodyPr>
          <a:lstStyle/>
          <a:p>
            <a:pPr algn="ctr"/>
            <a:r>
              <a:rPr lang="en-GB" sz="4400" b="1" dirty="0" smtClean="0"/>
              <a:t>Reviewing Your Sales Activity</a:t>
            </a:r>
            <a:endParaRPr lang="en-GB" sz="4400" b="1" dirty="0"/>
          </a:p>
        </p:txBody>
      </p:sp>
    </p:spTree>
    <p:extLst>
      <p:ext uri="{BB962C8B-B14F-4D97-AF65-F5344CB8AC3E}">
        <p14:creationId xmlns:p14="http://schemas.microsoft.com/office/powerpoint/2010/main" val="34401005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Reviewing Your Sales Activity - Overview</a:t>
            </a:r>
            <a:endParaRPr lang="en-GB" b="1" dirty="0">
              <a:solidFill>
                <a:srgbClr val="C00000"/>
              </a:solidFill>
            </a:endParaRPr>
          </a:p>
        </p:txBody>
      </p:sp>
      <p:sp>
        <p:nvSpPr>
          <p:cNvPr id="3" name="Content Placeholder 2"/>
          <p:cNvSpPr>
            <a:spLocks noGrp="1"/>
          </p:cNvSpPr>
          <p:nvPr>
            <p:ph idx="1"/>
          </p:nvPr>
        </p:nvSpPr>
        <p:spPr/>
        <p:txBody>
          <a:bodyPr/>
          <a:lstStyle/>
          <a:p>
            <a:r>
              <a:rPr lang="en-US" dirty="0" smtClean="0"/>
              <a:t>We all have targets to hit and in order to achieve them we need to have a well thought out plan of attack. </a:t>
            </a:r>
          </a:p>
          <a:p>
            <a:r>
              <a:rPr lang="en-US" dirty="0" smtClean="0"/>
              <a:t>But is the plan a little hit or miss? Or is it based upon carefully thought out activity planning in order to achieve your objectives. </a:t>
            </a:r>
          </a:p>
          <a:p>
            <a:r>
              <a:rPr lang="en-US" dirty="0" smtClean="0"/>
              <a:t>This session looks at breaking down your targets into activity based chunks so your team know exactly what they must do in order to achieve and exceed their targets.</a:t>
            </a:r>
            <a:endParaRPr lang="en-GB" dirty="0"/>
          </a:p>
        </p:txBody>
      </p:sp>
    </p:spTree>
    <p:extLst>
      <p:ext uri="{BB962C8B-B14F-4D97-AF65-F5344CB8AC3E}">
        <p14:creationId xmlns:p14="http://schemas.microsoft.com/office/powerpoint/2010/main" val="6259131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What You Need To Do…</a:t>
            </a:r>
            <a:endParaRPr lang="en-GB" b="1" dirty="0">
              <a:solidFill>
                <a:srgbClr val="C00000"/>
              </a:solidFill>
            </a:endParaRPr>
          </a:p>
        </p:txBody>
      </p:sp>
      <p:sp>
        <p:nvSpPr>
          <p:cNvPr id="3" name="Content Placeholder 2"/>
          <p:cNvSpPr>
            <a:spLocks noGrp="1"/>
          </p:cNvSpPr>
          <p:nvPr>
            <p:ph idx="1"/>
          </p:nvPr>
        </p:nvSpPr>
        <p:spPr/>
        <p:txBody>
          <a:bodyPr>
            <a:normAutofit/>
          </a:bodyPr>
          <a:lstStyle/>
          <a:p>
            <a:pPr marL="0" indent="0" algn="ctr">
              <a:buNone/>
            </a:pPr>
            <a:r>
              <a:rPr lang="en-US" sz="3600" b="1" dirty="0" smtClean="0">
                <a:solidFill>
                  <a:srgbClr val="C00000"/>
                </a:solidFill>
              </a:rPr>
              <a:t>Preparation &amp; Set Up</a:t>
            </a:r>
          </a:p>
          <a:p>
            <a:pPr marL="0" indent="0" algn="ctr">
              <a:buNone/>
            </a:pPr>
            <a:r>
              <a:rPr lang="en-US" dirty="0" smtClean="0"/>
              <a:t>Mention the information on the previous slide in your introduction and that the purpose of this session is for us all to review our currently activity planning and what we’re focusing our time on.</a:t>
            </a:r>
            <a:endParaRPr lang="en-US" b="1" dirty="0" smtClean="0"/>
          </a:p>
        </p:txBody>
      </p:sp>
    </p:spTree>
    <p:extLst>
      <p:ext uri="{BB962C8B-B14F-4D97-AF65-F5344CB8AC3E}">
        <p14:creationId xmlns:p14="http://schemas.microsoft.com/office/powerpoint/2010/main" val="17981297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What You Need To Do…</a:t>
            </a:r>
            <a:endParaRPr lang="en-GB" b="1"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b="1" dirty="0" smtClean="0">
                <a:solidFill>
                  <a:srgbClr val="C00000"/>
                </a:solidFill>
              </a:rPr>
              <a:t># 1 - </a:t>
            </a:r>
            <a:r>
              <a:rPr lang="en-US" dirty="0" smtClean="0"/>
              <a:t>Ask each team member to write down their sales target. This can be yearly or the upcoming period.</a:t>
            </a:r>
          </a:p>
          <a:p>
            <a:r>
              <a:rPr lang="en-US" b="1" dirty="0" smtClean="0">
                <a:solidFill>
                  <a:srgbClr val="C00000"/>
                </a:solidFill>
              </a:rPr>
              <a:t># 2 - </a:t>
            </a:r>
            <a:r>
              <a:rPr lang="en-US" dirty="0" smtClean="0"/>
              <a:t>Next, ask them to write down the following, and they must be based on actuals not guess work! (If you sales process is different then use measurements and stages that are right for you)</a:t>
            </a:r>
          </a:p>
          <a:p>
            <a:pPr lvl="1"/>
            <a:r>
              <a:rPr lang="en-US" dirty="0" smtClean="0"/>
              <a:t>How many prospect meetings/interactions does it take to close 1 sale?</a:t>
            </a:r>
          </a:p>
          <a:p>
            <a:pPr lvl="1"/>
            <a:r>
              <a:rPr lang="en-US" dirty="0" smtClean="0"/>
              <a:t>What is your average sale amount?</a:t>
            </a:r>
          </a:p>
          <a:p>
            <a:pPr lvl="1"/>
            <a:r>
              <a:rPr lang="en-US" dirty="0" smtClean="0"/>
              <a:t>How many telephone calls do you need to make to have a quality conversation with a decision maker?</a:t>
            </a:r>
          </a:p>
          <a:p>
            <a:pPr lvl="1"/>
            <a:r>
              <a:rPr lang="en-US" dirty="0" smtClean="0"/>
              <a:t>How many quality conversations with decision makers do you need to set up 1 face to face appointment?</a:t>
            </a:r>
          </a:p>
        </p:txBody>
      </p:sp>
    </p:spTree>
    <p:extLst>
      <p:ext uri="{BB962C8B-B14F-4D97-AF65-F5344CB8AC3E}">
        <p14:creationId xmlns:p14="http://schemas.microsoft.com/office/powerpoint/2010/main" val="37560332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What You Need To Do…</a:t>
            </a:r>
            <a:endParaRPr lang="en-GB" b="1" dirty="0">
              <a:solidFill>
                <a:srgbClr val="C00000"/>
              </a:solidFill>
            </a:endParaRPr>
          </a:p>
        </p:txBody>
      </p:sp>
      <p:sp>
        <p:nvSpPr>
          <p:cNvPr id="3" name="Content Placeholder 2"/>
          <p:cNvSpPr>
            <a:spLocks noGrp="1"/>
          </p:cNvSpPr>
          <p:nvPr>
            <p:ph idx="1"/>
          </p:nvPr>
        </p:nvSpPr>
        <p:spPr/>
        <p:txBody>
          <a:bodyPr>
            <a:normAutofit/>
          </a:bodyPr>
          <a:lstStyle/>
          <a:p>
            <a:r>
              <a:rPr lang="en-US" b="1" dirty="0" smtClean="0">
                <a:solidFill>
                  <a:srgbClr val="C00000"/>
                </a:solidFill>
              </a:rPr>
              <a:t># 3 - </a:t>
            </a:r>
            <a:r>
              <a:rPr lang="en-US" dirty="0" smtClean="0"/>
              <a:t>Write down the sales activity that you are doing on a daily and weekly basis to hit your targets?</a:t>
            </a:r>
          </a:p>
          <a:p>
            <a:r>
              <a:rPr lang="en-US" b="1" dirty="0" smtClean="0">
                <a:solidFill>
                  <a:srgbClr val="C00000"/>
                </a:solidFill>
              </a:rPr>
              <a:t># </a:t>
            </a:r>
            <a:r>
              <a:rPr lang="en-US" b="1" dirty="0">
                <a:solidFill>
                  <a:srgbClr val="C00000"/>
                </a:solidFill>
              </a:rPr>
              <a:t>4</a:t>
            </a:r>
            <a:r>
              <a:rPr lang="en-US" b="1" dirty="0" smtClean="0">
                <a:solidFill>
                  <a:srgbClr val="C00000"/>
                </a:solidFill>
              </a:rPr>
              <a:t> - </a:t>
            </a:r>
            <a:r>
              <a:rPr lang="en-US" dirty="0" smtClean="0"/>
              <a:t>Review your answers to task 2 and task 3. Do the </a:t>
            </a:r>
            <a:r>
              <a:rPr lang="en-US" dirty="0" err="1" smtClean="0"/>
              <a:t>maths</a:t>
            </a:r>
            <a:r>
              <a:rPr lang="en-US" dirty="0" smtClean="0"/>
              <a:t> and answer: </a:t>
            </a:r>
          </a:p>
          <a:p>
            <a:pPr lvl="1"/>
            <a:r>
              <a:rPr lang="en-US" dirty="0" smtClean="0"/>
              <a:t>“Based upon your answers to task 2 (i.e. your current performance) are you doing enough activity and the right activity that you’ve listed in task 3?”</a:t>
            </a:r>
          </a:p>
          <a:p>
            <a:r>
              <a:rPr lang="en-US" b="1" dirty="0" smtClean="0">
                <a:solidFill>
                  <a:srgbClr val="C00000"/>
                </a:solidFill>
              </a:rPr>
              <a:t># 5 - </a:t>
            </a:r>
            <a:r>
              <a:rPr lang="en-US" dirty="0" smtClean="0"/>
              <a:t>What activity levels do you need to be doing to hit your target? What’s the difference between the current reality and what you need to be doing?</a:t>
            </a:r>
          </a:p>
        </p:txBody>
      </p:sp>
    </p:spTree>
    <p:extLst>
      <p:ext uri="{BB962C8B-B14F-4D97-AF65-F5344CB8AC3E}">
        <p14:creationId xmlns:p14="http://schemas.microsoft.com/office/powerpoint/2010/main" val="558525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What You Need To Do…</a:t>
            </a:r>
            <a:endParaRPr lang="en-GB" b="1" dirty="0">
              <a:solidFill>
                <a:srgbClr val="C00000"/>
              </a:solidFill>
            </a:endParaRPr>
          </a:p>
        </p:txBody>
      </p:sp>
      <p:sp>
        <p:nvSpPr>
          <p:cNvPr id="3" name="Content Placeholder 2"/>
          <p:cNvSpPr>
            <a:spLocks noGrp="1"/>
          </p:cNvSpPr>
          <p:nvPr>
            <p:ph idx="1"/>
          </p:nvPr>
        </p:nvSpPr>
        <p:spPr/>
        <p:txBody>
          <a:bodyPr>
            <a:normAutofit/>
          </a:bodyPr>
          <a:lstStyle/>
          <a:p>
            <a:r>
              <a:rPr lang="en-US" b="1" dirty="0" smtClean="0">
                <a:solidFill>
                  <a:srgbClr val="C00000"/>
                </a:solidFill>
              </a:rPr>
              <a:t># </a:t>
            </a:r>
            <a:r>
              <a:rPr lang="en-US" b="1" dirty="0">
                <a:solidFill>
                  <a:srgbClr val="C00000"/>
                </a:solidFill>
              </a:rPr>
              <a:t>6</a:t>
            </a:r>
            <a:r>
              <a:rPr lang="en-US" b="1" dirty="0" smtClean="0">
                <a:solidFill>
                  <a:srgbClr val="C00000"/>
                </a:solidFill>
              </a:rPr>
              <a:t> - </a:t>
            </a:r>
            <a:r>
              <a:rPr lang="en-US" dirty="0" smtClean="0"/>
              <a:t>List anything that is getting in your way of carrying out the activity levels that you’ve described from task 5. What can you do about it as individuals? As a group? How can your manager support you?</a:t>
            </a:r>
          </a:p>
        </p:txBody>
      </p:sp>
    </p:spTree>
    <p:extLst>
      <p:ext uri="{BB962C8B-B14F-4D97-AF65-F5344CB8AC3E}">
        <p14:creationId xmlns:p14="http://schemas.microsoft.com/office/powerpoint/2010/main" val="40152110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837" y="626075"/>
            <a:ext cx="10359313" cy="5107459"/>
          </a:xfrm>
          <a:prstGeom prst="rect">
            <a:avLst/>
          </a:prstGeom>
        </p:spPr>
      </p:pic>
      <p:sp>
        <p:nvSpPr>
          <p:cNvPr id="7" name="TextBox 6"/>
          <p:cNvSpPr txBox="1"/>
          <p:nvPr/>
        </p:nvSpPr>
        <p:spPr>
          <a:xfrm>
            <a:off x="4473145" y="90617"/>
            <a:ext cx="7628238" cy="769441"/>
          </a:xfrm>
          <a:prstGeom prst="rect">
            <a:avLst/>
          </a:prstGeom>
          <a:noFill/>
        </p:spPr>
        <p:txBody>
          <a:bodyPr wrap="square" rtlCol="0">
            <a:spAutoFit/>
          </a:bodyPr>
          <a:lstStyle/>
          <a:p>
            <a:pPr algn="ctr"/>
            <a:r>
              <a:rPr lang="en-GB" sz="4400" b="1" dirty="0" smtClean="0"/>
              <a:t>Understand Your Numbers</a:t>
            </a:r>
            <a:endParaRPr lang="en-GB" sz="4400" b="1" dirty="0"/>
          </a:p>
        </p:txBody>
      </p:sp>
    </p:spTree>
    <p:extLst>
      <p:ext uri="{BB962C8B-B14F-4D97-AF65-F5344CB8AC3E}">
        <p14:creationId xmlns:p14="http://schemas.microsoft.com/office/powerpoint/2010/main" val="4012082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92" y="848496"/>
            <a:ext cx="12150808" cy="5832389"/>
          </a:xfrm>
          <a:prstGeom prst="rect">
            <a:avLst/>
          </a:prstGeom>
        </p:spPr>
      </p:pic>
      <p:sp>
        <p:nvSpPr>
          <p:cNvPr id="7" name="TextBox 6"/>
          <p:cNvSpPr txBox="1"/>
          <p:nvPr/>
        </p:nvSpPr>
        <p:spPr>
          <a:xfrm>
            <a:off x="2232454" y="214184"/>
            <a:ext cx="7397578" cy="769441"/>
          </a:xfrm>
          <a:prstGeom prst="rect">
            <a:avLst/>
          </a:prstGeom>
          <a:noFill/>
        </p:spPr>
        <p:txBody>
          <a:bodyPr wrap="square" rtlCol="0">
            <a:spAutoFit/>
          </a:bodyPr>
          <a:lstStyle/>
          <a:p>
            <a:pPr algn="ctr"/>
            <a:r>
              <a:rPr lang="en-GB" sz="4400" b="1" dirty="0" smtClean="0"/>
              <a:t>Your Competitive Advantage</a:t>
            </a:r>
            <a:endParaRPr lang="en-GB" sz="4400" b="1" dirty="0"/>
          </a:p>
        </p:txBody>
      </p:sp>
    </p:spTree>
    <p:extLst>
      <p:ext uri="{BB962C8B-B14F-4D97-AF65-F5344CB8AC3E}">
        <p14:creationId xmlns:p14="http://schemas.microsoft.com/office/powerpoint/2010/main" val="4617828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Individual Action Planning…</a:t>
            </a:r>
            <a:endParaRPr lang="en-GB" b="1" dirty="0">
              <a:solidFill>
                <a:srgbClr val="C00000"/>
              </a:solidFill>
            </a:endParaRPr>
          </a:p>
        </p:txBody>
      </p:sp>
      <p:sp>
        <p:nvSpPr>
          <p:cNvPr id="3" name="Content Placeholder 2"/>
          <p:cNvSpPr>
            <a:spLocks noGrp="1"/>
          </p:cNvSpPr>
          <p:nvPr>
            <p:ph idx="1"/>
          </p:nvPr>
        </p:nvSpPr>
        <p:spPr/>
        <p:txBody>
          <a:bodyPr/>
          <a:lstStyle/>
          <a:p>
            <a:pPr marL="0" indent="0">
              <a:buNone/>
            </a:pPr>
            <a:r>
              <a:rPr lang="en-US" dirty="0" smtClean="0"/>
              <a:t>Ask each member of your team the following questions…</a:t>
            </a:r>
          </a:p>
          <a:p>
            <a:pPr marL="0" indent="0">
              <a:buNone/>
            </a:pPr>
            <a:endParaRPr lang="en-US" dirty="0"/>
          </a:p>
          <a:p>
            <a:r>
              <a:rPr lang="en-US" dirty="0" smtClean="0"/>
              <a:t>What did you </a:t>
            </a:r>
            <a:r>
              <a:rPr lang="en-US" b="1" dirty="0" smtClean="0"/>
              <a:t>learn</a:t>
            </a:r>
            <a:r>
              <a:rPr lang="en-US" dirty="0" smtClean="0"/>
              <a:t> from this exercise?</a:t>
            </a:r>
          </a:p>
          <a:p>
            <a:r>
              <a:rPr lang="en-US" dirty="0" smtClean="0"/>
              <a:t>What are you going to </a:t>
            </a:r>
            <a:r>
              <a:rPr lang="en-US" b="1" dirty="0" smtClean="0"/>
              <a:t>start</a:t>
            </a:r>
            <a:r>
              <a:rPr lang="en-US" dirty="0" smtClean="0"/>
              <a:t> doing?</a:t>
            </a:r>
          </a:p>
          <a:p>
            <a:r>
              <a:rPr lang="en-US" dirty="0" smtClean="0"/>
              <a:t>What are you going to </a:t>
            </a:r>
            <a:r>
              <a:rPr lang="en-US" b="1" dirty="0" smtClean="0"/>
              <a:t>stop</a:t>
            </a:r>
            <a:r>
              <a:rPr lang="en-US" dirty="0" smtClean="0"/>
              <a:t> doing?</a:t>
            </a:r>
          </a:p>
          <a:p>
            <a:r>
              <a:rPr lang="en-US" dirty="0" smtClean="0"/>
              <a:t>What are you going to do </a:t>
            </a:r>
            <a:r>
              <a:rPr lang="en-US" b="1" dirty="0" smtClean="0"/>
              <a:t>more</a:t>
            </a:r>
            <a:r>
              <a:rPr lang="en-US" dirty="0" smtClean="0"/>
              <a:t> of?</a:t>
            </a:r>
          </a:p>
          <a:p>
            <a:r>
              <a:rPr lang="en-US" dirty="0" smtClean="0"/>
              <a:t>What are you going to do </a:t>
            </a:r>
            <a:r>
              <a:rPr lang="en-US" b="1" dirty="0" smtClean="0"/>
              <a:t>less</a:t>
            </a:r>
            <a:r>
              <a:rPr lang="en-US" dirty="0" smtClean="0"/>
              <a:t> of?</a:t>
            </a:r>
            <a:endParaRPr lang="en-GB" dirty="0"/>
          </a:p>
        </p:txBody>
      </p:sp>
    </p:spTree>
    <p:extLst>
      <p:ext uri="{BB962C8B-B14F-4D97-AF65-F5344CB8AC3E}">
        <p14:creationId xmlns:p14="http://schemas.microsoft.com/office/powerpoint/2010/main" val="9650253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971097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Sales Room 101 - Overview</a:t>
            </a:r>
            <a:endParaRPr lang="en-GB" b="1" dirty="0">
              <a:solidFill>
                <a:srgbClr val="C00000"/>
              </a:solidFill>
            </a:endParaRPr>
          </a:p>
        </p:txBody>
      </p:sp>
      <p:sp>
        <p:nvSpPr>
          <p:cNvPr id="3" name="Content Placeholder 2"/>
          <p:cNvSpPr>
            <a:spLocks noGrp="1"/>
          </p:cNvSpPr>
          <p:nvPr>
            <p:ph idx="1"/>
          </p:nvPr>
        </p:nvSpPr>
        <p:spPr/>
        <p:txBody>
          <a:bodyPr/>
          <a:lstStyle/>
          <a:p>
            <a:r>
              <a:rPr lang="en-US" dirty="0" smtClean="0"/>
              <a:t>For many sales people, they will stick religiously to their sales processes and practices out of routine, whether or not they are working for them. </a:t>
            </a:r>
          </a:p>
          <a:p>
            <a:r>
              <a:rPr lang="en-US" dirty="0" smtClean="0"/>
              <a:t>They will persist in the same daily sales activities instead of exploring new ideas. </a:t>
            </a:r>
          </a:p>
          <a:p>
            <a:r>
              <a:rPr lang="en-US" dirty="0" smtClean="0"/>
              <a:t>This session focusses on what selling activities work for your business and sales people, and the practices that need to be put in ‘Sales Room 101’. </a:t>
            </a:r>
            <a:endParaRPr lang="en-GB" dirty="0"/>
          </a:p>
        </p:txBody>
      </p:sp>
    </p:spTree>
    <p:extLst>
      <p:ext uri="{BB962C8B-B14F-4D97-AF65-F5344CB8AC3E}">
        <p14:creationId xmlns:p14="http://schemas.microsoft.com/office/powerpoint/2010/main" val="13063597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What You Need To Do…</a:t>
            </a:r>
            <a:endParaRPr lang="en-GB" b="1" dirty="0">
              <a:solidFill>
                <a:srgbClr val="C00000"/>
              </a:solidFill>
            </a:endParaRPr>
          </a:p>
        </p:txBody>
      </p:sp>
      <p:sp>
        <p:nvSpPr>
          <p:cNvPr id="3" name="Content Placeholder 2"/>
          <p:cNvSpPr>
            <a:spLocks noGrp="1"/>
          </p:cNvSpPr>
          <p:nvPr>
            <p:ph idx="1"/>
          </p:nvPr>
        </p:nvSpPr>
        <p:spPr/>
        <p:txBody>
          <a:bodyPr>
            <a:normAutofit/>
          </a:bodyPr>
          <a:lstStyle/>
          <a:p>
            <a:r>
              <a:rPr lang="en-US" b="1" dirty="0" smtClean="0">
                <a:solidFill>
                  <a:srgbClr val="C00000"/>
                </a:solidFill>
              </a:rPr>
              <a:t># 1 - </a:t>
            </a:r>
            <a:r>
              <a:rPr lang="en-US" dirty="0" smtClean="0"/>
              <a:t>Brainstorm selling activities that are producing results for your business. </a:t>
            </a:r>
            <a:r>
              <a:rPr lang="en-US" dirty="0" err="1" smtClean="0"/>
              <a:t>Scrutinise</a:t>
            </a:r>
            <a:r>
              <a:rPr lang="en-US" dirty="0" smtClean="0"/>
              <a:t> the following:</a:t>
            </a:r>
          </a:p>
          <a:p>
            <a:r>
              <a:rPr lang="en-US" dirty="0" smtClean="0"/>
              <a:t>How you generate leads</a:t>
            </a:r>
          </a:p>
          <a:p>
            <a:r>
              <a:rPr lang="en-US" dirty="0" smtClean="0"/>
              <a:t>Making the initial contact with the prospect</a:t>
            </a:r>
          </a:p>
          <a:p>
            <a:r>
              <a:rPr lang="en-US" dirty="0" smtClean="0"/>
              <a:t>Ways of creating proposals and quotes</a:t>
            </a:r>
          </a:p>
          <a:p>
            <a:r>
              <a:rPr lang="en-US" dirty="0" smtClean="0"/>
              <a:t>Ways of moving the sale forward and closing the sale</a:t>
            </a:r>
          </a:p>
          <a:p>
            <a:r>
              <a:rPr lang="en-US" dirty="0" smtClean="0"/>
              <a:t>(put down others here)</a:t>
            </a:r>
          </a:p>
        </p:txBody>
      </p:sp>
    </p:spTree>
    <p:extLst>
      <p:ext uri="{BB962C8B-B14F-4D97-AF65-F5344CB8AC3E}">
        <p14:creationId xmlns:p14="http://schemas.microsoft.com/office/powerpoint/2010/main" val="22867365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What You Need To Do…</a:t>
            </a:r>
            <a:endParaRPr lang="en-GB" b="1" dirty="0">
              <a:solidFill>
                <a:srgbClr val="C00000"/>
              </a:solidFill>
            </a:endParaRPr>
          </a:p>
        </p:txBody>
      </p:sp>
      <p:sp>
        <p:nvSpPr>
          <p:cNvPr id="3" name="Content Placeholder 2"/>
          <p:cNvSpPr>
            <a:spLocks noGrp="1"/>
          </p:cNvSpPr>
          <p:nvPr>
            <p:ph idx="1"/>
          </p:nvPr>
        </p:nvSpPr>
        <p:spPr/>
        <p:txBody>
          <a:bodyPr>
            <a:normAutofit/>
          </a:bodyPr>
          <a:lstStyle/>
          <a:p>
            <a:r>
              <a:rPr lang="en-US" b="1" dirty="0" smtClean="0">
                <a:solidFill>
                  <a:srgbClr val="C00000"/>
                </a:solidFill>
              </a:rPr>
              <a:t># 2 - </a:t>
            </a:r>
            <a:r>
              <a:rPr lang="en-US" dirty="0" smtClean="0"/>
              <a:t>Draw a door with ‘Sales Room 101’ on your whiteboard and flipchart. </a:t>
            </a:r>
          </a:p>
          <a:p>
            <a:r>
              <a:rPr lang="en-US" dirty="0" smtClean="0"/>
              <a:t>Get each member of your sales team to put one of their selling activities into Room 101. </a:t>
            </a:r>
          </a:p>
          <a:p>
            <a:r>
              <a:rPr lang="en-US" dirty="0" smtClean="0"/>
              <a:t>List each one underneath this door and this will develop a list of ‘worst practices’. </a:t>
            </a:r>
          </a:p>
          <a:p>
            <a:r>
              <a:rPr lang="en-US" dirty="0" smtClean="0"/>
              <a:t>If any team member is caught doing these practices, enforce a fun forfeit, such as them buying the cakes for a Friday afternoon. </a:t>
            </a:r>
          </a:p>
        </p:txBody>
      </p:sp>
    </p:spTree>
    <p:extLst>
      <p:ext uri="{BB962C8B-B14F-4D97-AF65-F5344CB8AC3E}">
        <p14:creationId xmlns:p14="http://schemas.microsoft.com/office/powerpoint/2010/main" val="26671246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What You Need To Do…</a:t>
            </a:r>
            <a:endParaRPr lang="en-GB" b="1" dirty="0">
              <a:solidFill>
                <a:srgbClr val="C00000"/>
              </a:solidFill>
            </a:endParaRPr>
          </a:p>
        </p:txBody>
      </p:sp>
      <p:sp>
        <p:nvSpPr>
          <p:cNvPr id="3" name="Content Placeholder 2"/>
          <p:cNvSpPr>
            <a:spLocks noGrp="1"/>
          </p:cNvSpPr>
          <p:nvPr>
            <p:ph idx="1"/>
          </p:nvPr>
        </p:nvSpPr>
        <p:spPr/>
        <p:txBody>
          <a:bodyPr>
            <a:normAutofit/>
          </a:bodyPr>
          <a:lstStyle/>
          <a:p>
            <a:r>
              <a:rPr lang="en-US" b="1" dirty="0" smtClean="0">
                <a:solidFill>
                  <a:srgbClr val="C00000"/>
                </a:solidFill>
              </a:rPr>
              <a:t># 3 - </a:t>
            </a:r>
            <a:r>
              <a:rPr lang="en-US" dirty="0" smtClean="0"/>
              <a:t>From task 1, get each team member to pledge something from the list that they will start doing, and for them to give an example of how they can implement this with one of their prospects.</a:t>
            </a:r>
          </a:p>
        </p:txBody>
      </p:sp>
    </p:spTree>
    <p:extLst>
      <p:ext uri="{BB962C8B-B14F-4D97-AF65-F5344CB8AC3E}">
        <p14:creationId xmlns:p14="http://schemas.microsoft.com/office/powerpoint/2010/main" val="9771576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Individual Action Planning…</a:t>
            </a:r>
            <a:endParaRPr lang="en-GB" b="1" dirty="0">
              <a:solidFill>
                <a:srgbClr val="C00000"/>
              </a:solidFill>
            </a:endParaRPr>
          </a:p>
        </p:txBody>
      </p:sp>
      <p:sp>
        <p:nvSpPr>
          <p:cNvPr id="3" name="Content Placeholder 2"/>
          <p:cNvSpPr>
            <a:spLocks noGrp="1"/>
          </p:cNvSpPr>
          <p:nvPr>
            <p:ph idx="1"/>
          </p:nvPr>
        </p:nvSpPr>
        <p:spPr/>
        <p:txBody>
          <a:bodyPr/>
          <a:lstStyle/>
          <a:p>
            <a:pPr marL="0" indent="0">
              <a:buNone/>
            </a:pPr>
            <a:r>
              <a:rPr lang="en-US" dirty="0" smtClean="0"/>
              <a:t>Ask each member of your team the following questions…</a:t>
            </a:r>
          </a:p>
          <a:p>
            <a:pPr marL="0" indent="0">
              <a:buNone/>
            </a:pPr>
            <a:endParaRPr lang="en-US" dirty="0"/>
          </a:p>
          <a:p>
            <a:r>
              <a:rPr lang="en-US" dirty="0" smtClean="0"/>
              <a:t>What did you </a:t>
            </a:r>
            <a:r>
              <a:rPr lang="en-US" b="1" dirty="0" smtClean="0"/>
              <a:t>learn</a:t>
            </a:r>
            <a:r>
              <a:rPr lang="en-US" dirty="0" smtClean="0"/>
              <a:t> from this exercise?</a:t>
            </a:r>
          </a:p>
          <a:p>
            <a:r>
              <a:rPr lang="en-US" dirty="0" smtClean="0"/>
              <a:t>What are you going to </a:t>
            </a:r>
            <a:r>
              <a:rPr lang="en-US" b="1" dirty="0" smtClean="0"/>
              <a:t>start</a:t>
            </a:r>
            <a:r>
              <a:rPr lang="en-US" dirty="0" smtClean="0"/>
              <a:t> doing?</a:t>
            </a:r>
          </a:p>
          <a:p>
            <a:r>
              <a:rPr lang="en-US" dirty="0" smtClean="0"/>
              <a:t>What are you going to </a:t>
            </a:r>
            <a:r>
              <a:rPr lang="en-US" b="1" dirty="0" smtClean="0"/>
              <a:t>stop</a:t>
            </a:r>
            <a:r>
              <a:rPr lang="en-US" dirty="0" smtClean="0"/>
              <a:t> doing?</a:t>
            </a:r>
          </a:p>
          <a:p>
            <a:r>
              <a:rPr lang="en-US" dirty="0" smtClean="0"/>
              <a:t>What are you going to do </a:t>
            </a:r>
            <a:r>
              <a:rPr lang="en-US" b="1" dirty="0" smtClean="0"/>
              <a:t>more</a:t>
            </a:r>
            <a:r>
              <a:rPr lang="en-US" dirty="0" smtClean="0"/>
              <a:t> of?</a:t>
            </a:r>
          </a:p>
          <a:p>
            <a:r>
              <a:rPr lang="en-US" dirty="0" smtClean="0"/>
              <a:t>What are you going to do </a:t>
            </a:r>
            <a:r>
              <a:rPr lang="en-US" b="1" dirty="0" smtClean="0"/>
              <a:t>less</a:t>
            </a:r>
            <a:r>
              <a:rPr lang="en-US" dirty="0" smtClean="0"/>
              <a:t> of?</a:t>
            </a:r>
            <a:endParaRPr lang="en-GB" dirty="0"/>
          </a:p>
        </p:txBody>
      </p:sp>
    </p:spTree>
    <p:extLst>
      <p:ext uri="{BB962C8B-B14F-4D97-AF65-F5344CB8AC3E}">
        <p14:creationId xmlns:p14="http://schemas.microsoft.com/office/powerpoint/2010/main" val="13622798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8519" y="-57665"/>
            <a:ext cx="7119551" cy="6858000"/>
          </a:xfrm>
          <a:prstGeom prst="rect">
            <a:avLst/>
          </a:prstGeom>
        </p:spPr>
      </p:pic>
      <p:sp>
        <p:nvSpPr>
          <p:cNvPr id="7" name="TextBox 6"/>
          <p:cNvSpPr txBox="1"/>
          <p:nvPr/>
        </p:nvSpPr>
        <p:spPr>
          <a:xfrm>
            <a:off x="0" y="2601894"/>
            <a:ext cx="7397578" cy="1446550"/>
          </a:xfrm>
          <a:prstGeom prst="rect">
            <a:avLst/>
          </a:prstGeom>
          <a:noFill/>
        </p:spPr>
        <p:txBody>
          <a:bodyPr wrap="square" rtlCol="0">
            <a:spAutoFit/>
          </a:bodyPr>
          <a:lstStyle/>
          <a:p>
            <a:pPr algn="ctr"/>
            <a:r>
              <a:rPr lang="en-GB" sz="4400" b="1" dirty="0" smtClean="0"/>
              <a:t>Analysing The </a:t>
            </a:r>
          </a:p>
          <a:p>
            <a:pPr algn="ctr"/>
            <a:r>
              <a:rPr lang="en-GB" sz="4400" b="1" dirty="0" smtClean="0"/>
              <a:t>Sales Cycle</a:t>
            </a:r>
            <a:endParaRPr lang="en-GB" sz="4400" b="1" dirty="0"/>
          </a:p>
        </p:txBody>
      </p:sp>
    </p:spTree>
    <p:extLst>
      <p:ext uri="{BB962C8B-B14F-4D97-AF65-F5344CB8AC3E}">
        <p14:creationId xmlns:p14="http://schemas.microsoft.com/office/powerpoint/2010/main" val="4808259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Analysing The Sales Cycle - Overview</a:t>
            </a:r>
            <a:endParaRPr lang="en-GB" b="1" dirty="0">
              <a:solidFill>
                <a:srgbClr val="C00000"/>
              </a:solidFill>
            </a:endParaRPr>
          </a:p>
        </p:txBody>
      </p:sp>
      <p:sp>
        <p:nvSpPr>
          <p:cNvPr id="3" name="Content Placeholder 2"/>
          <p:cNvSpPr>
            <a:spLocks noGrp="1"/>
          </p:cNvSpPr>
          <p:nvPr>
            <p:ph idx="1"/>
          </p:nvPr>
        </p:nvSpPr>
        <p:spPr/>
        <p:txBody>
          <a:bodyPr/>
          <a:lstStyle/>
          <a:p>
            <a:r>
              <a:rPr lang="en-US" dirty="0" smtClean="0"/>
              <a:t>They say that change is the only constant – and that is no different in the world of sales and business. </a:t>
            </a:r>
          </a:p>
          <a:p>
            <a:r>
              <a:rPr lang="en-US" dirty="0" smtClean="0"/>
              <a:t>As the business world changes, so will the way that your deals look and this will require a change in your sales cycle. </a:t>
            </a:r>
          </a:p>
          <a:p>
            <a:r>
              <a:rPr lang="en-US" dirty="0" smtClean="0"/>
              <a:t>This session focuses on examining your current sales cycle and whether it requires any changes so that your sales team can </a:t>
            </a:r>
            <a:r>
              <a:rPr lang="en-US" dirty="0" err="1" smtClean="0"/>
              <a:t>recognise</a:t>
            </a:r>
            <a:r>
              <a:rPr lang="en-US" dirty="0" smtClean="0"/>
              <a:t> good opportunities, better understand deals in their pipeline and produce a new sales cycle if needed. </a:t>
            </a:r>
            <a:endParaRPr lang="en-GB" dirty="0"/>
          </a:p>
        </p:txBody>
      </p:sp>
    </p:spTree>
    <p:extLst>
      <p:ext uri="{BB962C8B-B14F-4D97-AF65-F5344CB8AC3E}">
        <p14:creationId xmlns:p14="http://schemas.microsoft.com/office/powerpoint/2010/main" val="16479062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What You Need To Do…</a:t>
            </a:r>
            <a:endParaRPr lang="en-GB" b="1" dirty="0">
              <a:solidFill>
                <a:srgbClr val="C00000"/>
              </a:solidFill>
            </a:endParaRPr>
          </a:p>
        </p:txBody>
      </p:sp>
      <p:sp>
        <p:nvSpPr>
          <p:cNvPr id="3" name="Content Placeholder 2"/>
          <p:cNvSpPr>
            <a:spLocks noGrp="1"/>
          </p:cNvSpPr>
          <p:nvPr>
            <p:ph idx="1"/>
          </p:nvPr>
        </p:nvSpPr>
        <p:spPr/>
        <p:txBody>
          <a:bodyPr>
            <a:normAutofit/>
          </a:bodyPr>
          <a:lstStyle/>
          <a:p>
            <a:r>
              <a:rPr lang="en-US" b="1" dirty="0" smtClean="0">
                <a:solidFill>
                  <a:srgbClr val="C00000"/>
                </a:solidFill>
              </a:rPr>
              <a:t># 1 - </a:t>
            </a:r>
            <a:r>
              <a:rPr lang="en-US" dirty="0" smtClean="0"/>
              <a:t>Each member of the sales team shares with the group a quick summary of a deal that they have closed recently – from start to finish. </a:t>
            </a:r>
          </a:p>
          <a:p>
            <a:r>
              <a:rPr lang="en-US" dirty="0" smtClean="0"/>
              <a:t>Get your sales team to write notes for each summary so they can refer back to them later. </a:t>
            </a:r>
          </a:p>
          <a:p>
            <a:r>
              <a:rPr lang="en-US" b="1" dirty="0" smtClean="0">
                <a:solidFill>
                  <a:srgbClr val="C00000"/>
                </a:solidFill>
              </a:rPr>
              <a:t># 2 - </a:t>
            </a:r>
            <a:r>
              <a:rPr lang="en-US" dirty="0" smtClean="0"/>
              <a:t>Now in a group, discuss each deal and dissect them – use the following table with some suggested criteria over the page:</a:t>
            </a:r>
          </a:p>
        </p:txBody>
      </p:sp>
    </p:spTree>
    <p:extLst>
      <p:ext uri="{BB962C8B-B14F-4D97-AF65-F5344CB8AC3E}">
        <p14:creationId xmlns:p14="http://schemas.microsoft.com/office/powerpoint/2010/main" val="1615813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Your Competitive Advantage - Overview</a:t>
            </a:r>
            <a:endParaRPr lang="en-GB" b="1" dirty="0">
              <a:solidFill>
                <a:srgbClr val="C00000"/>
              </a:solidFill>
            </a:endParaRPr>
          </a:p>
        </p:txBody>
      </p:sp>
      <p:sp>
        <p:nvSpPr>
          <p:cNvPr id="3" name="Content Placeholder 2"/>
          <p:cNvSpPr>
            <a:spLocks noGrp="1"/>
          </p:cNvSpPr>
          <p:nvPr>
            <p:ph idx="1"/>
          </p:nvPr>
        </p:nvSpPr>
        <p:spPr/>
        <p:txBody>
          <a:bodyPr/>
          <a:lstStyle/>
          <a:p>
            <a:r>
              <a:rPr lang="en-US" dirty="0" smtClean="0"/>
              <a:t>Because we are so close to what we sell we, at times, can take our benefits and competitive advantages for granted. </a:t>
            </a:r>
          </a:p>
          <a:p>
            <a:r>
              <a:rPr lang="en-US" dirty="0" smtClean="0"/>
              <a:t>It’s as though we think that our prospects and clients should already know them. But guess what? They are not mind readers! </a:t>
            </a:r>
          </a:p>
          <a:p>
            <a:r>
              <a:rPr lang="en-US" dirty="0" smtClean="0"/>
              <a:t>They will only learn what we tell them or the information that they come across. </a:t>
            </a:r>
          </a:p>
          <a:p>
            <a:r>
              <a:rPr lang="en-US" dirty="0" smtClean="0"/>
              <a:t>This session gets your team to look at what </a:t>
            </a:r>
            <a:r>
              <a:rPr lang="en-US" dirty="0" smtClean="0"/>
              <a:t>your</a:t>
            </a:r>
            <a:r>
              <a:rPr lang="en-US" dirty="0" smtClean="0"/>
              <a:t> </a:t>
            </a:r>
            <a:r>
              <a:rPr lang="en-US" dirty="0" smtClean="0"/>
              <a:t>competitive advantages are and where and how they can weave them into the conversations </a:t>
            </a:r>
            <a:r>
              <a:rPr lang="en-US" dirty="0" smtClean="0"/>
              <a:t>you</a:t>
            </a:r>
            <a:r>
              <a:rPr lang="en-US" dirty="0" smtClean="0"/>
              <a:t> </a:t>
            </a:r>
            <a:r>
              <a:rPr lang="en-US" dirty="0" smtClean="0"/>
              <a:t>have with new and existing customers.</a:t>
            </a:r>
            <a:endParaRPr lang="en-GB" dirty="0"/>
          </a:p>
        </p:txBody>
      </p:sp>
    </p:spTree>
    <p:extLst>
      <p:ext uri="{BB962C8B-B14F-4D97-AF65-F5344CB8AC3E}">
        <p14:creationId xmlns:p14="http://schemas.microsoft.com/office/powerpoint/2010/main" val="17853911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Deal Evaluator…</a:t>
            </a:r>
            <a:endParaRPr lang="en-GB" b="1" dirty="0">
              <a:solidFill>
                <a:srgbClr val="C00000"/>
              </a:solidFill>
            </a:endParaRPr>
          </a:p>
        </p:txBody>
      </p:sp>
      <p:pic>
        <p:nvPicPr>
          <p:cNvPr id="4" name="Picture 3"/>
          <p:cNvPicPr>
            <a:picLocks noChangeAspect="1"/>
          </p:cNvPicPr>
          <p:nvPr/>
        </p:nvPicPr>
        <p:blipFill>
          <a:blip r:embed="rId2"/>
          <a:stretch>
            <a:fillRect/>
          </a:stretch>
        </p:blipFill>
        <p:spPr>
          <a:xfrm>
            <a:off x="1558407" y="1301579"/>
            <a:ext cx="7939820" cy="5410840"/>
          </a:xfrm>
          <a:prstGeom prst="rect">
            <a:avLst/>
          </a:prstGeom>
        </p:spPr>
      </p:pic>
    </p:spTree>
    <p:extLst>
      <p:ext uri="{BB962C8B-B14F-4D97-AF65-F5344CB8AC3E}">
        <p14:creationId xmlns:p14="http://schemas.microsoft.com/office/powerpoint/2010/main" val="41735828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What You Need To Do…</a:t>
            </a:r>
            <a:endParaRPr lang="en-GB" b="1" dirty="0">
              <a:solidFill>
                <a:srgbClr val="C00000"/>
              </a:solidFill>
            </a:endParaRPr>
          </a:p>
        </p:txBody>
      </p:sp>
      <p:sp>
        <p:nvSpPr>
          <p:cNvPr id="3" name="Content Placeholder 2"/>
          <p:cNvSpPr>
            <a:spLocks noGrp="1"/>
          </p:cNvSpPr>
          <p:nvPr>
            <p:ph idx="1"/>
          </p:nvPr>
        </p:nvSpPr>
        <p:spPr/>
        <p:txBody>
          <a:bodyPr>
            <a:normAutofit/>
          </a:bodyPr>
          <a:lstStyle/>
          <a:p>
            <a:r>
              <a:rPr lang="en-US" b="1" dirty="0" smtClean="0">
                <a:solidFill>
                  <a:srgbClr val="C00000"/>
                </a:solidFill>
              </a:rPr>
              <a:t># 3 - </a:t>
            </a:r>
            <a:r>
              <a:rPr lang="en-US" dirty="0" smtClean="0"/>
              <a:t>After coming up with the table and any criteria that you feel would be necessary, list the following</a:t>
            </a:r>
          </a:p>
          <a:p>
            <a:pPr lvl="1"/>
            <a:r>
              <a:rPr lang="en-US" dirty="0" smtClean="0"/>
              <a:t>What are the similarities between deals? Is there any common patterns emerging?</a:t>
            </a:r>
          </a:p>
          <a:p>
            <a:pPr lvl="1"/>
            <a:r>
              <a:rPr lang="en-US" dirty="0" smtClean="0"/>
              <a:t>Was there any features of these deals that weren’t appearing two or three years ago?</a:t>
            </a:r>
          </a:p>
          <a:p>
            <a:r>
              <a:rPr lang="en-US" b="1" dirty="0" smtClean="0">
                <a:solidFill>
                  <a:srgbClr val="C00000"/>
                </a:solidFill>
              </a:rPr>
              <a:t># 4 - </a:t>
            </a:r>
            <a:r>
              <a:rPr lang="en-US" dirty="0" smtClean="0"/>
              <a:t>Based on the above discussions – you will now be able to identify whether a change to your sales cycle will be needed. Any improvements to the cycle can now be applied. </a:t>
            </a:r>
          </a:p>
        </p:txBody>
      </p:sp>
    </p:spTree>
    <p:extLst>
      <p:ext uri="{BB962C8B-B14F-4D97-AF65-F5344CB8AC3E}">
        <p14:creationId xmlns:p14="http://schemas.microsoft.com/office/powerpoint/2010/main" val="40009467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Individual Action Planning…</a:t>
            </a:r>
            <a:endParaRPr lang="en-GB" b="1" dirty="0">
              <a:solidFill>
                <a:srgbClr val="C00000"/>
              </a:solidFill>
            </a:endParaRPr>
          </a:p>
        </p:txBody>
      </p:sp>
      <p:sp>
        <p:nvSpPr>
          <p:cNvPr id="3" name="Content Placeholder 2"/>
          <p:cNvSpPr>
            <a:spLocks noGrp="1"/>
          </p:cNvSpPr>
          <p:nvPr>
            <p:ph idx="1"/>
          </p:nvPr>
        </p:nvSpPr>
        <p:spPr/>
        <p:txBody>
          <a:bodyPr/>
          <a:lstStyle/>
          <a:p>
            <a:pPr marL="0" indent="0">
              <a:buNone/>
            </a:pPr>
            <a:r>
              <a:rPr lang="en-US" dirty="0" smtClean="0"/>
              <a:t>Ask each member of your team the following questions…</a:t>
            </a:r>
          </a:p>
          <a:p>
            <a:pPr marL="0" indent="0">
              <a:buNone/>
            </a:pPr>
            <a:endParaRPr lang="en-US" dirty="0"/>
          </a:p>
          <a:p>
            <a:r>
              <a:rPr lang="en-US" dirty="0" smtClean="0"/>
              <a:t>What did you </a:t>
            </a:r>
            <a:r>
              <a:rPr lang="en-US" b="1" dirty="0" smtClean="0"/>
              <a:t>learn</a:t>
            </a:r>
            <a:r>
              <a:rPr lang="en-US" dirty="0" smtClean="0"/>
              <a:t> from this exercise?</a:t>
            </a:r>
          </a:p>
          <a:p>
            <a:r>
              <a:rPr lang="en-US" dirty="0" smtClean="0"/>
              <a:t>What are you going to </a:t>
            </a:r>
            <a:r>
              <a:rPr lang="en-US" b="1" dirty="0" smtClean="0"/>
              <a:t>start</a:t>
            </a:r>
            <a:r>
              <a:rPr lang="en-US" dirty="0" smtClean="0"/>
              <a:t> doing?</a:t>
            </a:r>
          </a:p>
          <a:p>
            <a:r>
              <a:rPr lang="en-US" dirty="0" smtClean="0"/>
              <a:t>What are you going to </a:t>
            </a:r>
            <a:r>
              <a:rPr lang="en-US" b="1" dirty="0" smtClean="0"/>
              <a:t>stop</a:t>
            </a:r>
            <a:r>
              <a:rPr lang="en-US" dirty="0" smtClean="0"/>
              <a:t> doing?</a:t>
            </a:r>
          </a:p>
          <a:p>
            <a:r>
              <a:rPr lang="en-US" dirty="0" smtClean="0"/>
              <a:t>What are you going to do </a:t>
            </a:r>
            <a:r>
              <a:rPr lang="en-US" b="1" dirty="0" smtClean="0"/>
              <a:t>more</a:t>
            </a:r>
            <a:r>
              <a:rPr lang="en-US" dirty="0" smtClean="0"/>
              <a:t> of?</a:t>
            </a:r>
          </a:p>
          <a:p>
            <a:r>
              <a:rPr lang="en-US" dirty="0" smtClean="0"/>
              <a:t>What are you going to do </a:t>
            </a:r>
            <a:r>
              <a:rPr lang="en-US" b="1" dirty="0" smtClean="0"/>
              <a:t>less</a:t>
            </a:r>
            <a:r>
              <a:rPr lang="en-US" dirty="0" smtClean="0"/>
              <a:t> of?</a:t>
            </a:r>
            <a:endParaRPr lang="en-GB" dirty="0"/>
          </a:p>
        </p:txBody>
      </p:sp>
    </p:spTree>
    <p:extLst>
      <p:ext uri="{BB962C8B-B14F-4D97-AF65-F5344CB8AC3E}">
        <p14:creationId xmlns:p14="http://schemas.microsoft.com/office/powerpoint/2010/main" val="348839682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057612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Creating A Great Experience - Overview</a:t>
            </a:r>
            <a:endParaRPr lang="en-GB" b="1" dirty="0">
              <a:solidFill>
                <a:srgbClr val="C00000"/>
              </a:solidFill>
            </a:endParaRPr>
          </a:p>
        </p:txBody>
      </p:sp>
      <p:sp>
        <p:nvSpPr>
          <p:cNvPr id="3" name="Content Placeholder 2"/>
          <p:cNvSpPr>
            <a:spLocks noGrp="1"/>
          </p:cNvSpPr>
          <p:nvPr>
            <p:ph idx="1"/>
          </p:nvPr>
        </p:nvSpPr>
        <p:spPr/>
        <p:txBody>
          <a:bodyPr/>
          <a:lstStyle/>
          <a:p>
            <a:r>
              <a:rPr lang="en-US" dirty="0" smtClean="0"/>
              <a:t>Everybody at some point in their lives has been a customer. </a:t>
            </a:r>
          </a:p>
          <a:p>
            <a:r>
              <a:rPr lang="en-US" dirty="0" smtClean="0"/>
              <a:t>And more likely than not – we have been sold to in a way that has irritated or angered us at some point. </a:t>
            </a:r>
          </a:p>
          <a:p>
            <a:r>
              <a:rPr lang="en-US" dirty="0" smtClean="0"/>
              <a:t>This session focuses on how your business can create a customer friendly experience by focusing on what the customer may find irritating and what turns them off from buying. </a:t>
            </a:r>
            <a:endParaRPr lang="en-GB" dirty="0"/>
          </a:p>
        </p:txBody>
      </p:sp>
    </p:spTree>
    <p:extLst>
      <p:ext uri="{BB962C8B-B14F-4D97-AF65-F5344CB8AC3E}">
        <p14:creationId xmlns:p14="http://schemas.microsoft.com/office/powerpoint/2010/main" val="10349277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What You Need To Do…</a:t>
            </a:r>
            <a:endParaRPr lang="en-GB" b="1" dirty="0">
              <a:solidFill>
                <a:srgbClr val="C00000"/>
              </a:solidFill>
            </a:endParaRPr>
          </a:p>
        </p:txBody>
      </p:sp>
      <p:sp>
        <p:nvSpPr>
          <p:cNvPr id="3" name="Content Placeholder 2"/>
          <p:cNvSpPr>
            <a:spLocks noGrp="1"/>
          </p:cNvSpPr>
          <p:nvPr>
            <p:ph idx="1"/>
          </p:nvPr>
        </p:nvSpPr>
        <p:spPr/>
        <p:txBody>
          <a:bodyPr>
            <a:normAutofit/>
          </a:bodyPr>
          <a:lstStyle/>
          <a:p>
            <a:r>
              <a:rPr lang="en-US" b="1" dirty="0" smtClean="0">
                <a:solidFill>
                  <a:srgbClr val="C00000"/>
                </a:solidFill>
              </a:rPr>
              <a:t># 1 - </a:t>
            </a:r>
            <a:r>
              <a:rPr lang="en-US" dirty="0" smtClean="0"/>
              <a:t>Discuss instances where your sales team have been irritated when being sold to or during the sales process when they were the customer. </a:t>
            </a:r>
          </a:p>
          <a:p>
            <a:r>
              <a:rPr lang="en-US" dirty="0" smtClean="0"/>
              <a:t>For example:</a:t>
            </a:r>
          </a:p>
          <a:p>
            <a:pPr lvl="1"/>
            <a:r>
              <a:rPr lang="en-US" dirty="0" smtClean="0"/>
              <a:t>When the sales person continues with their cold calling script despite the prospect not being even remotely interested</a:t>
            </a:r>
          </a:p>
          <a:p>
            <a:pPr lvl="1"/>
            <a:r>
              <a:rPr lang="en-US" dirty="0" smtClean="0"/>
              <a:t>The sales person over promises and then, once the prospect agrees to do business, the sales person under-delivers.</a:t>
            </a:r>
          </a:p>
        </p:txBody>
      </p:sp>
    </p:spTree>
    <p:extLst>
      <p:ext uri="{BB962C8B-B14F-4D97-AF65-F5344CB8AC3E}">
        <p14:creationId xmlns:p14="http://schemas.microsoft.com/office/powerpoint/2010/main" val="42345534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What You Need To Do…</a:t>
            </a:r>
            <a:endParaRPr lang="en-GB" b="1" dirty="0">
              <a:solidFill>
                <a:srgbClr val="C00000"/>
              </a:solidFill>
            </a:endParaRPr>
          </a:p>
        </p:txBody>
      </p:sp>
      <p:sp>
        <p:nvSpPr>
          <p:cNvPr id="3" name="Content Placeholder 2"/>
          <p:cNvSpPr>
            <a:spLocks noGrp="1"/>
          </p:cNvSpPr>
          <p:nvPr>
            <p:ph idx="1"/>
          </p:nvPr>
        </p:nvSpPr>
        <p:spPr/>
        <p:txBody>
          <a:bodyPr>
            <a:normAutofit/>
          </a:bodyPr>
          <a:lstStyle/>
          <a:p>
            <a:r>
              <a:rPr lang="en-US" b="1" dirty="0" smtClean="0">
                <a:solidFill>
                  <a:srgbClr val="C00000"/>
                </a:solidFill>
              </a:rPr>
              <a:t># 2 - </a:t>
            </a:r>
            <a:r>
              <a:rPr lang="en-US" dirty="0" smtClean="0"/>
              <a:t>For each scenario, discuss:</a:t>
            </a:r>
          </a:p>
          <a:p>
            <a:pPr lvl="1"/>
            <a:r>
              <a:rPr lang="en-US" dirty="0" smtClean="0"/>
              <a:t>What the irritation was</a:t>
            </a:r>
          </a:p>
          <a:p>
            <a:pPr lvl="1"/>
            <a:r>
              <a:rPr lang="en-US" dirty="0" smtClean="0"/>
              <a:t>The desired outcome of the salesperson</a:t>
            </a:r>
          </a:p>
          <a:p>
            <a:pPr lvl="1"/>
            <a:r>
              <a:rPr lang="en-US" dirty="0" smtClean="0"/>
              <a:t>How they could make it a more customer friendly experience</a:t>
            </a:r>
          </a:p>
          <a:p>
            <a:r>
              <a:rPr lang="en-US" b="1" dirty="0" smtClean="0">
                <a:solidFill>
                  <a:srgbClr val="C00000"/>
                </a:solidFill>
              </a:rPr>
              <a:t># 3 - </a:t>
            </a:r>
            <a:r>
              <a:rPr lang="en-US" dirty="0" smtClean="0"/>
              <a:t>After that, discuss your current sales process and brainstorm ways to make it more customer friendly. </a:t>
            </a:r>
          </a:p>
          <a:p>
            <a:r>
              <a:rPr lang="en-US" dirty="0" smtClean="0"/>
              <a:t>Step into the shoes of the prospect – is there any point where your current process may irritate them? </a:t>
            </a:r>
          </a:p>
          <a:p>
            <a:r>
              <a:rPr lang="en-US" dirty="0" smtClean="0"/>
              <a:t>From this discussion and the discussion in Task One – adapt your sales processes and make them more customer friendly.</a:t>
            </a:r>
          </a:p>
          <a:p>
            <a:pPr lvl="1"/>
            <a:endParaRPr lang="en-US" dirty="0" smtClean="0"/>
          </a:p>
        </p:txBody>
      </p:sp>
    </p:spTree>
    <p:extLst>
      <p:ext uri="{BB962C8B-B14F-4D97-AF65-F5344CB8AC3E}">
        <p14:creationId xmlns:p14="http://schemas.microsoft.com/office/powerpoint/2010/main" val="34790199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Individual Action Planning…</a:t>
            </a:r>
            <a:endParaRPr lang="en-GB" b="1" dirty="0">
              <a:solidFill>
                <a:srgbClr val="C00000"/>
              </a:solidFill>
            </a:endParaRPr>
          </a:p>
        </p:txBody>
      </p:sp>
      <p:sp>
        <p:nvSpPr>
          <p:cNvPr id="3" name="Content Placeholder 2"/>
          <p:cNvSpPr>
            <a:spLocks noGrp="1"/>
          </p:cNvSpPr>
          <p:nvPr>
            <p:ph idx="1"/>
          </p:nvPr>
        </p:nvSpPr>
        <p:spPr/>
        <p:txBody>
          <a:bodyPr/>
          <a:lstStyle/>
          <a:p>
            <a:pPr marL="0" indent="0">
              <a:buNone/>
            </a:pPr>
            <a:r>
              <a:rPr lang="en-US" dirty="0" smtClean="0"/>
              <a:t>Ask each member of your team the following questions…</a:t>
            </a:r>
          </a:p>
          <a:p>
            <a:pPr marL="0" indent="0">
              <a:buNone/>
            </a:pPr>
            <a:endParaRPr lang="en-US" dirty="0"/>
          </a:p>
          <a:p>
            <a:r>
              <a:rPr lang="en-US" dirty="0" smtClean="0"/>
              <a:t>What did you </a:t>
            </a:r>
            <a:r>
              <a:rPr lang="en-US" b="1" dirty="0" smtClean="0"/>
              <a:t>learn</a:t>
            </a:r>
            <a:r>
              <a:rPr lang="en-US" dirty="0" smtClean="0"/>
              <a:t> from this exercise?</a:t>
            </a:r>
          </a:p>
          <a:p>
            <a:r>
              <a:rPr lang="en-US" dirty="0" smtClean="0"/>
              <a:t>What are you going to </a:t>
            </a:r>
            <a:r>
              <a:rPr lang="en-US" b="1" dirty="0" smtClean="0"/>
              <a:t>start</a:t>
            </a:r>
            <a:r>
              <a:rPr lang="en-US" dirty="0" smtClean="0"/>
              <a:t> doing?</a:t>
            </a:r>
          </a:p>
          <a:p>
            <a:r>
              <a:rPr lang="en-US" dirty="0" smtClean="0"/>
              <a:t>What are you going to </a:t>
            </a:r>
            <a:r>
              <a:rPr lang="en-US" b="1" dirty="0" smtClean="0"/>
              <a:t>stop</a:t>
            </a:r>
            <a:r>
              <a:rPr lang="en-US" dirty="0" smtClean="0"/>
              <a:t> doing?</a:t>
            </a:r>
          </a:p>
          <a:p>
            <a:r>
              <a:rPr lang="en-US" dirty="0" smtClean="0"/>
              <a:t>What are you going to do </a:t>
            </a:r>
            <a:r>
              <a:rPr lang="en-US" b="1" dirty="0" smtClean="0"/>
              <a:t>more</a:t>
            </a:r>
            <a:r>
              <a:rPr lang="en-US" dirty="0" smtClean="0"/>
              <a:t> of?</a:t>
            </a:r>
          </a:p>
          <a:p>
            <a:r>
              <a:rPr lang="en-US" dirty="0" smtClean="0"/>
              <a:t>What are you going to do </a:t>
            </a:r>
            <a:r>
              <a:rPr lang="en-US" b="1" dirty="0" smtClean="0"/>
              <a:t>less</a:t>
            </a:r>
            <a:r>
              <a:rPr lang="en-US" dirty="0" smtClean="0"/>
              <a:t> of?</a:t>
            </a:r>
            <a:endParaRPr lang="en-GB" dirty="0"/>
          </a:p>
        </p:txBody>
      </p:sp>
    </p:spTree>
    <p:extLst>
      <p:ext uri="{BB962C8B-B14F-4D97-AF65-F5344CB8AC3E}">
        <p14:creationId xmlns:p14="http://schemas.microsoft.com/office/powerpoint/2010/main" val="3058557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398" y="163480"/>
            <a:ext cx="10058400" cy="5582453"/>
          </a:xfrm>
          <a:prstGeom prst="rect">
            <a:avLst/>
          </a:prstGeom>
        </p:spPr>
      </p:pic>
    </p:spTree>
    <p:extLst>
      <p:ext uri="{BB962C8B-B14F-4D97-AF65-F5344CB8AC3E}">
        <p14:creationId xmlns:p14="http://schemas.microsoft.com/office/powerpoint/2010/main" val="2069831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What You Need To Do…</a:t>
            </a:r>
            <a:endParaRPr lang="en-GB" b="1" dirty="0">
              <a:solidFill>
                <a:srgbClr val="C00000"/>
              </a:solidFill>
            </a:endParaRPr>
          </a:p>
        </p:txBody>
      </p:sp>
      <p:sp>
        <p:nvSpPr>
          <p:cNvPr id="3" name="Content Placeholder 2"/>
          <p:cNvSpPr>
            <a:spLocks noGrp="1"/>
          </p:cNvSpPr>
          <p:nvPr>
            <p:ph idx="1"/>
          </p:nvPr>
        </p:nvSpPr>
        <p:spPr/>
        <p:txBody>
          <a:bodyPr/>
          <a:lstStyle/>
          <a:p>
            <a:r>
              <a:rPr lang="en-US" b="1" dirty="0" smtClean="0">
                <a:solidFill>
                  <a:srgbClr val="C00000"/>
                </a:solidFill>
              </a:rPr>
              <a:t># 1 </a:t>
            </a:r>
            <a:r>
              <a:rPr lang="en-US" dirty="0" smtClean="0"/>
              <a:t>- Split your team into small groups and ask them to brainstorm all of your competitive advantages. Include all of the features and benefits of what you sell, your company, skill sets – everything you can think of. </a:t>
            </a:r>
          </a:p>
          <a:p>
            <a:r>
              <a:rPr lang="en-US" b="1" dirty="0" smtClean="0">
                <a:solidFill>
                  <a:srgbClr val="C00000"/>
                </a:solidFill>
              </a:rPr>
              <a:t># 2 </a:t>
            </a:r>
            <a:r>
              <a:rPr lang="en-US" dirty="0" smtClean="0"/>
              <a:t>- Your job then is to go around each group whilst out the front using a whiteboard or flip chart and make one master list from the feedback of each group. </a:t>
            </a:r>
          </a:p>
          <a:p>
            <a:r>
              <a:rPr lang="en-US" b="1" dirty="0" smtClean="0">
                <a:solidFill>
                  <a:srgbClr val="C00000"/>
                </a:solidFill>
              </a:rPr>
              <a:t># 3 </a:t>
            </a:r>
            <a:r>
              <a:rPr lang="en-US" dirty="0" smtClean="0"/>
              <a:t>- Split your people into 3 groups and give each group a buyer type that they will focus on for the next part of this session…</a:t>
            </a:r>
            <a:endParaRPr lang="en-GB" dirty="0"/>
          </a:p>
        </p:txBody>
      </p:sp>
    </p:spTree>
    <p:extLst>
      <p:ext uri="{BB962C8B-B14F-4D97-AF65-F5344CB8AC3E}">
        <p14:creationId xmlns:p14="http://schemas.microsoft.com/office/powerpoint/2010/main" val="2528749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Buyer Types</a:t>
            </a:r>
            <a:endParaRPr lang="en-GB" b="1" dirty="0">
              <a:solidFill>
                <a:srgbClr val="C00000"/>
              </a:solidFill>
            </a:endParaRPr>
          </a:p>
        </p:txBody>
      </p:sp>
      <p:sp>
        <p:nvSpPr>
          <p:cNvPr id="3" name="Content Placeholder 2"/>
          <p:cNvSpPr>
            <a:spLocks noGrp="1"/>
          </p:cNvSpPr>
          <p:nvPr>
            <p:ph idx="1"/>
          </p:nvPr>
        </p:nvSpPr>
        <p:spPr/>
        <p:txBody>
          <a:bodyPr/>
          <a:lstStyle/>
          <a:p>
            <a:pPr marL="0" indent="0">
              <a:buNone/>
            </a:pPr>
            <a:r>
              <a:rPr lang="en-GB" dirty="0" smtClean="0"/>
              <a:t>GROUP 1 – Prospective Customers</a:t>
            </a:r>
          </a:p>
          <a:p>
            <a:pPr marL="0" indent="0">
              <a:buNone/>
            </a:pPr>
            <a:endParaRPr lang="en-GB" dirty="0"/>
          </a:p>
          <a:p>
            <a:pPr marL="0" indent="0">
              <a:buNone/>
            </a:pPr>
            <a:r>
              <a:rPr lang="en-GB" dirty="0" smtClean="0"/>
              <a:t>GROUP 2 – Existing Customers (Who have purchased in last 12 months)</a:t>
            </a:r>
          </a:p>
          <a:p>
            <a:pPr marL="0" indent="0">
              <a:buNone/>
            </a:pPr>
            <a:endParaRPr lang="en-GB" dirty="0"/>
          </a:p>
          <a:p>
            <a:pPr marL="0" indent="0">
              <a:buNone/>
            </a:pPr>
            <a:r>
              <a:rPr lang="en-GB" dirty="0" smtClean="0"/>
              <a:t>GROUP 3 – Existing Dormant Customers (No purchased within last 12 months)</a:t>
            </a:r>
            <a:endParaRPr lang="en-GB" dirty="0"/>
          </a:p>
        </p:txBody>
      </p:sp>
    </p:spTree>
    <p:extLst>
      <p:ext uri="{BB962C8B-B14F-4D97-AF65-F5344CB8AC3E}">
        <p14:creationId xmlns:p14="http://schemas.microsoft.com/office/powerpoint/2010/main" val="3227664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1118</TotalTime>
  <Words>3858</Words>
  <Application>Microsoft Office PowerPoint</Application>
  <PresentationFormat>Widescreen</PresentationFormat>
  <Paragraphs>299</Paragraphs>
  <Slides>67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67</vt:i4>
      </vt:variant>
    </vt:vector>
  </HeadingPairs>
  <TitlesOfParts>
    <vt:vector size="71" baseType="lpstr">
      <vt:lpstr>Arial</vt:lpstr>
      <vt:lpstr>Calibri</vt:lpstr>
      <vt:lpstr>Calibri Light</vt:lpstr>
      <vt:lpstr>Office Theme</vt:lpstr>
      <vt:lpstr>PowerPoint Presentation</vt:lpstr>
      <vt:lpstr>Quick overview of this pack</vt:lpstr>
      <vt:lpstr>Protecting MTD Sales Training as well as you!</vt:lpstr>
      <vt:lpstr>Contents: 10 team meeting activities for sales</vt:lpstr>
      <vt:lpstr>PowerPoint Presentation</vt:lpstr>
      <vt:lpstr>Your Competitive Advantage - Overview</vt:lpstr>
      <vt:lpstr>PowerPoint Presentation</vt:lpstr>
      <vt:lpstr>What You Need To Do…</vt:lpstr>
      <vt:lpstr>Buyer Types</vt:lpstr>
      <vt:lpstr>What You Need To Do…</vt:lpstr>
      <vt:lpstr>Individual Action Planning…</vt:lpstr>
      <vt:lpstr>PowerPoint Presentation</vt:lpstr>
      <vt:lpstr>Shaking Up Stale Deals - Overview</vt:lpstr>
      <vt:lpstr>What You Need To Do…</vt:lpstr>
      <vt:lpstr>What You Need To Do…</vt:lpstr>
      <vt:lpstr>Potential Reasons For Stale Deals…</vt:lpstr>
      <vt:lpstr>Individual Action Planning…</vt:lpstr>
      <vt:lpstr>PowerPoint Presentation</vt:lpstr>
      <vt:lpstr>Using Case Studies - Overview</vt:lpstr>
      <vt:lpstr>What You Need To Do…</vt:lpstr>
      <vt:lpstr>What You Need To Do…</vt:lpstr>
      <vt:lpstr>PowerPoint Presentation</vt:lpstr>
      <vt:lpstr>Individual Action Planning…</vt:lpstr>
      <vt:lpstr>PowerPoint Presentation</vt:lpstr>
      <vt:lpstr>Handling Price Questions - Overview</vt:lpstr>
      <vt:lpstr>What You Need To Do…</vt:lpstr>
      <vt:lpstr>What You Need To Do…</vt:lpstr>
      <vt:lpstr>What You Need To Do…</vt:lpstr>
      <vt:lpstr>Competitor Analysis</vt:lpstr>
      <vt:lpstr>Individual Action Planning…</vt:lpstr>
      <vt:lpstr>PowerPoint Presentation</vt:lpstr>
      <vt:lpstr>Handling Objections - Overview</vt:lpstr>
      <vt:lpstr>What You Need To Do…</vt:lpstr>
      <vt:lpstr>What You Need To Do…</vt:lpstr>
      <vt:lpstr>PowerPoint Presentation</vt:lpstr>
      <vt:lpstr>Individual Action Planning…</vt:lpstr>
      <vt:lpstr>PowerPoint Presentation</vt:lpstr>
      <vt:lpstr>Handling Vulnerable Accounts - Overview</vt:lpstr>
      <vt:lpstr>What You Need To Do…</vt:lpstr>
      <vt:lpstr>What You Need To Do…</vt:lpstr>
      <vt:lpstr>Vulnerable Accounts - Examples…</vt:lpstr>
      <vt:lpstr>Individual Action Planning…</vt:lpstr>
      <vt:lpstr>PowerPoint Presentation</vt:lpstr>
      <vt:lpstr>Reviewing Your Sales Activity - Overview</vt:lpstr>
      <vt:lpstr>What You Need To Do…</vt:lpstr>
      <vt:lpstr>What You Need To Do…</vt:lpstr>
      <vt:lpstr>What You Need To Do…</vt:lpstr>
      <vt:lpstr>What You Need To Do…</vt:lpstr>
      <vt:lpstr>PowerPoint Presentation</vt:lpstr>
      <vt:lpstr>Individual Action Planning…</vt:lpstr>
      <vt:lpstr>PowerPoint Presentation</vt:lpstr>
      <vt:lpstr>Sales Room 101 - Overview</vt:lpstr>
      <vt:lpstr>What You Need To Do…</vt:lpstr>
      <vt:lpstr>What You Need To Do…</vt:lpstr>
      <vt:lpstr>What You Need To Do…</vt:lpstr>
      <vt:lpstr>Individual Action Planning…</vt:lpstr>
      <vt:lpstr>PowerPoint Presentation</vt:lpstr>
      <vt:lpstr>Analysing The Sales Cycle - Overview</vt:lpstr>
      <vt:lpstr>What You Need To Do…</vt:lpstr>
      <vt:lpstr>Deal Evaluator…</vt:lpstr>
      <vt:lpstr>What You Need To Do…</vt:lpstr>
      <vt:lpstr>Individual Action Planning…</vt:lpstr>
      <vt:lpstr>PowerPoint Presentation</vt:lpstr>
      <vt:lpstr>Creating A Great Experience - Overview</vt:lpstr>
      <vt:lpstr>What You Need To Do…</vt:lpstr>
      <vt:lpstr>What You Need To Do…</vt:lpstr>
      <vt:lpstr>Individual Action Planning…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Meeting Ideas</dc:title>
  <dc:creator>Sean McPheat</dc:creator>
  <cp:lastModifiedBy>Sean McPheat</cp:lastModifiedBy>
  <cp:revision>45</cp:revision>
  <dcterms:created xsi:type="dcterms:W3CDTF">2019-01-16T13:45:20Z</dcterms:created>
  <dcterms:modified xsi:type="dcterms:W3CDTF">2019-01-21T12:34:21Z</dcterms:modified>
</cp:coreProperties>
</file>